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812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9" r:id="rId6"/>
    <p:sldId id="267" r:id="rId7"/>
    <p:sldId id="270" r:id="rId8"/>
    <p:sldId id="269" r:id="rId9"/>
    <p:sldId id="258" r:id="rId10"/>
    <p:sldId id="261" r:id="rId11"/>
    <p:sldId id="265" r:id="rId12"/>
    <p:sldId id="263" r:id="rId13"/>
    <p:sldId id="268" r:id="rId14"/>
  </p:sldIdLst>
  <p:sldSz cx="9144000" cy="5143500" type="screen16x9"/>
  <p:notesSz cx="6742113" cy="9872663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28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23BC6A2-72CC-5B84-DFBB-FDEFC45A39B8}" name="Tora Saltnes" initials="TS" userId="S::tora.saltnes@animalia.no::1aab1ad8-dccc-4e59-a2ae-7e862e37a080" providerId="AD"/>
  <p188:author id="{6E6644D4-275E-DD01-058B-81B3EE12129E}" name="Lars Erik Heggen" initials="LH" userId="S::lars.heggen@animalia.no::b6c6e2c9-f7a9-437e-81d2-1929685d2b3d" providerId="AD"/>
  <p188:author id="{116B4BF3-BF84-AEFF-4CD8-5EF01D6A1383}" name="Marianne Vangsøy" initials="MV" userId="S::marianne.vangsoy@animalia.no::cc68a5ce-1a19-4d05-95aa-06f8f35615ed" providerId="AD"/>
  <p188:author id="{F8A4E5F7-CA98-9D47-17E6-352D0DB7DD13}" name="Ingrid Fossnes" initials="IF" userId="S::ingrid.fossnes@animalia.no::daa33b8a-d349-4f89-8b3e-75f4223e0cd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lga Odden Reksnes" initials="aohre" lastIdx="7" clrIdx="0"/>
  <p:cmAuthor id="1" name="Helga" initials="H" lastIdx="1" clrIdx="1"/>
  <p:cmAuthor id="2" name="Rita Åse" initials="" lastIdx="0" clrIdx="2"/>
  <p:cmAuthor id="3" name="Tor-Arne Ruud" initials="TR" lastIdx="2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211"/>
    <a:srgbClr val="D4310E"/>
    <a:srgbClr val="D6DC85"/>
    <a:srgbClr val="A6AC1B"/>
    <a:srgbClr val="AAB500"/>
    <a:srgbClr val="D3300E"/>
    <a:srgbClr val="084869"/>
    <a:srgbClr val="757113"/>
    <a:srgbClr val="00344C"/>
    <a:srgbClr val="231D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EFCF22-D82A-4EA2-5BFA-C99A1B3C84C4}" v="4" dt="2024-10-01T06:41:25.2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03" d="100"/>
          <a:sy n="203" d="100"/>
        </p:scale>
        <p:origin x="3132" y="180"/>
      </p:cViewPr>
      <p:guideLst>
        <p:guide orient="horz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18971" y="2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057DF-B1E7-5042-A667-9A5A84EEA5C5}" type="datetimeFigureOut">
              <a:rPr lang="nb-NO" smtClean="0"/>
              <a:t>30.09.2024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18971" y="9377318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1E2262-D6FB-B646-AFCE-4769B1F18CB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79385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18971" y="2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02C28-C3EC-3B49-B45F-4820E7CE67B4}" type="datetimeFigureOut">
              <a:rPr lang="nb-NO" smtClean="0"/>
              <a:t>30.09.2024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18971" y="9377318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FF7EC-C614-4D4E-85A8-A505260F04B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96750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DFF7EC-C614-4D4E-85A8-A505260F04B2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4311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orside-variant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17857" y="1068798"/>
            <a:ext cx="8703131" cy="3875116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A8097B76-3207-1206-4CE7-F5B8C0BCC987}"/>
              </a:ext>
            </a:extLst>
          </p:cNvPr>
          <p:cNvSpPr/>
          <p:nvPr userDrawn="1"/>
        </p:nvSpPr>
        <p:spPr>
          <a:xfrm>
            <a:off x="222803" y="2099258"/>
            <a:ext cx="6226351" cy="1324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/>
          <p:cNvSpPr/>
          <p:nvPr/>
        </p:nvSpPr>
        <p:spPr>
          <a:xfrm flipV="1">
            <a:off x="29330" y="868223"/>
            <a:ext cx="8970654" cy="16229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06" y="0"/>
            <a:ext cx="1016947" cy="392335"/>
          </a:xfrm>
          <a:prstGeom prst="rect">
            <a:avLst/>
          </a:prstGeom>
        </p:spPr>
      </p:pic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683568" y="2894674"/>
            <a:ext cx="4608511" cy="3240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683568" y="2111515"/>
            <a:ext cx="4608511" cy="803391"/>
          </a:xfrm>
        </p:spPr>
        <p:txBody>
          <a:bodyPr anchor="b">
            <a:normAutofit/>
          </a:bodyPr>
          <a:lstStyle>
            <a:lvl1pPr>
              <a:defRPr sz="2250" cap="none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C53E2C8-C6B3-1126-DD61-F16E35141D4A}"/>
              </a:ext>
            </a:extLst>
          </p:cNvPr>
          <p:cNvSpPr/>
          <p:nvPr/>
        </p:nvSpPr>
        <p:spPr>
          <a:xfrm flipV="1">
            <a:off x="29330" y="868223"/>
            <a:ext cx="8970654" cy="16229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744B96D9-8140-E85F-F338-76201E8A3F55}"/>
              </a:ext>
            </a:extLst>
          </p:cNvPr>
          <p:cNvSpPr/>
          <p:nvPr userDrawn="1"/>
        </p:nvSpPr>
        <p:spPr>
          <a:xfrm flipV="1">
            <a:off x="29330" y="868223"/>
            <a:ext cx="8970654" cy="16229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</p:spTree>
    <p:extLst>
      <p:ext uri="{BB962C8B-B14F-4D97-AF65-F5344CB8AC3E}">
        <p14:creationId xmlns:p14="http://schemas.microsoft.com/office/powerpoint/2010/main" val="1563457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uttbil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/>
          <p:cNvSpPr/>
          <p:nvPr/>
        </p:nvSpPr>
        <p:spPr>
          <a:xfrm flipV="1">
            <a:off x="29330" y="868223"/>
            <a:ext cx="8970654" cy="16229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0"/>
          </p:nvPr>
        </p:nvSpPr>
        <p:spPr>
          <a:xfrm>
            <a:off x="219267" y="205979"/>
            <a:ext cx="8705466" cy="438864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1" hasCustomPrompt="1"/>
          </p:nvPr>
        </p:nvSpPr>
        <p:spPr>
          <a:xfrm>
            <a:off x="2124076" y="1113235"/>
            <a:ext cx="4968875" cy="701278"/>
          </a:xfrm>
        </p:spPr>
        <p:txBody>
          <a:bodyPr anchor="ctr"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nb-NO"/>
              <a:t>TAKK FOR OPPMERKSOMHETEN!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5AF8C0B-F850-8C02-6080-BAF4AC28E528}"/>
              </a:ext>
            </a:extLst>
          </p:cNvPr>
          <p:cNvSpPr/>
          <p:nvPr/>
        </p:nvSpPr>
        <p:spPr>
          <a:xfrm flipV="1">
            <a:off x="29330" y="868223"/>
            <a:ext cx="8970654" cy="16229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3" name="Plassholder for tekst 4">
            <a:extLst>
              <a:ext uri="{FF2B5EF4-FFF2-40B4-BE49-F238E27FC236}">
                <a16:creationId xmlns:a16="http://schemas.microsoft.com/office/drawing/2014/main" id="{8B31435F-C58D-B4CB-A310-8378F5B02E7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24076" y="1113235"/>
            <a:ext cx="4968875" cy="701278"/>
          </a:xfrm>
        </p:spPr>
        <p:txBody>
          <a:bodyPr anchor="ctr"/>
          <a:lstStyle>
            <a:lvl1pPr marL="0" indent="0" algn="ctr">
              <a:buFontTx/>
              <a:buNone/>
              <a:defRPr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nb-NO"/>
              <a:t>TAKK FOR OPPMERKSOMHETEN!</a:t>
            </a:r>
          </a:p>
        </p:txBody>
      </p:sp>
    </p:spTree>
    <p:extLst>
      <p:ext uri="{BB962C8B-B14F-4D97-AF65-F5344CB8AC3E}">
        <p14:creationId xmlns:p14="http://schemas.microsoft.com/office/powerpoint/2010/main" val="2799716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Forside-variant2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17856" y="1068798"/>
            <a:ext cx="8703131" cy="3875116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3B32D58D-50A2-B108-BCD8-E6462F9FD89C}"/>
              </a:ext>
            </a:extLst>
          </p:cNvPr>
          <p:cNvSpPr/>
          <p:nvPr userDrawn="1"/>
        </p:nvSpPr>
        <p:spPr>
          <a:xfrm>
            <a:off x="222803" y="2099258"/>
            <a:ext cx="6226351" cy="1324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/>
          <p:cNvSpPr/>
          <p:nvPr/>
        </p:nvSpPr>
        <p:spPr>
          <a:xfrm flipV="1">
            <a:off x="29330" y="868223"/>
            <a:ext cx="8970654" cy="16229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06" y="0"/>
            <a:ext cx="1016947" cy="392335"/>
          </a:xfrm>
          <a:prstGeom prst="rect">
            <a:avLst/>
          </a:prstGeom>
        </p:spPr>
      </p:pic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683568" y="2894674"/>
            <a:ext cx="4608511" cy="3240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20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11" name="Tittel 1"/>
          <p:cNvSpPr>
            <a:spLocks noGrp="1"/>
          </p:cNvSpPr>
          <p:nvPr>
            <p:ph type="ctrTitle"/>
          </p:nvPr>
        </p:nvSpPr>
        <p:spPr>
          <a:xfrm>
            <a:off x="683568" y="2111515"/>
            <a:ext cx="4608511" cy="803391"/>
          </a:xfrm>
        </p:spPr>
        <p:txBody>
          <a:bodyPr anchor="b">
            <a:normAutofit/>
          </a:bodyPr>
          <a:lstStyle>
            <a:lvl1pPr>
              <a:defRPr sz="2250" cap="none" baseline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258397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orside-variant3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 flipV="1">
            <a:off x="29330" y="868223"/>
            <a:ext cx="8970654" cy="16229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38" name="Rektangel 37"/>
          <p:cNvSpPr/>
          <p:nvPr/>
        </p:nvSpPr>
        <p:spPr>
          <a:xfrm>
            <a:off x="7308304" y="4659982"/>
            <a:ext cx="1691680" cy="3439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3569" y="2625756"/>
            <a:ext cx="7089037" cy="3240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35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3569" y="1815666"/>
            <a:ext cx="7089037" cy="803391"/>
          </a:xfrm>
        </p:spPr>
        <p:txBody>
          <a:bodyPr anchor="b">
            <a:normAutofit/>
          </a:bodyPr>
          <a:lstStyle>
            <a:lvl1pPr>
              <a:defRPr sz="2250" cap="none" baseline="0">
                <a:solidFill>
                  <a:schemeClr val="bg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06" y="0"/>
            <a:ext cx="1016947" cy="39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97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tellysbilde ved nytt kapittel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/>
          <p:cNvSpPr>
            <a:spLocks noGrp="1"/>
          </p:cNvSpPr>
          <p:nvPr>
            <p:ph type="pic" sz="quarter" idx="10"/>
          </p:nvPr>
        </p:nvSpPr>
        <p:spPr>
          <a:xfrm>
            <a:off x="219267" y="985039"/>
            <a:ext cx="8705466" cy="3609584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6" name="Rektangel 5"/>
          <p:cNvSpPr/>
          <p:nvPr/>
        </p:nvSpPr>
        <p:spPr>
          <a:xfrm flipV="1">
            <a:off x="107504" y="843558"/>
            <a:ext cx="8928993" cy="1414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0" name="Tittel 1"/>
          <p:cNvSpPr>
            <a:spLocks noGrp="1"/>
          </p:cNvSpPr>
          <p:nvPr>
            <p:ph type="title" hasCustomPrompt="1"/>
          </p:nvPr>
        </p:nvSpPr>
        <p:spPr>
          <a:xfrm>
            <a:off x="219266" y="205978"/>
            <a:ext cx="8705466" cy="745592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2"/>
                </a:solidFill>
              </a:defRPr>
            </a:lvl1pPr>
          </a:lstStyle>
          <a:p>
            <a:r>
              <a:rPr lang="nb-NO"/>
              <a:t>Tittellysbilde ved nytt kapittel</a:t>
            </a:r>
          </a:p>
        </p:txBody>
      </p:sp>
    </p:spTree>
    <p:extLst>
      <p:ext uri="{BB962C8B-B14F-4D97-AF65-F5344CB8AC3E}">
        <p14:creationId xmlns:p14="http://schemas.microsoft.com/office/powerpoint/2010/main" val="19288422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tellysbilde uten bil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 flipV="1">
            <a:off x="107504" y="843558"/>
            <a:ext cx="8928993" cy="1414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sp>
        <p:nvSpPr>
          <p:cNvPr id="10" name="Tittel 1"/>
          <p:cNvSpPr>
            <a:spLocks noGrp="1"/>
          </p:cNvSpPr>
          <p:nvPr>
            <p:ph type="title" hasCustomPrompt="1"/>
          </p:nvPr>
        </p:nvSpPr>
        <p:spPr>
          <a:xfrm>
            <a:off x="219266" y="205978"/>
            <a:ext cx="8705466" cy="745592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2"/>
                </a:solidFill>
              </a:defRPr>
            </a:lvl1pPr>
          </a:lstStyle>
          <a:p>
            <a:r>
              <a:rPr lang="nb-NO"/>
              <a:t>Tittellysbilde ved nytt kapittel</a:t>
            </a:r>
          </a:p>
        </p:txBody>
      </p:sp>
    </p:spTree>
    <p:extLst>
      <p:ext uri="{BB962C8B-B14F-4D97-AF65-F5344CB8AC3E}">
        <p14:creationId xmlns:p14="http://schemas.microsoft.com/office/powerpoint/2010/main" val="1544053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om s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 flipV="1">
            <a:off x="107504" y="843558"/>
            <a:ext cx="8928993" cy="14148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</p:spTree>
    <p:extLst>
      <p:ext uri="{BB962C8B-B14F-4D97-AF65-F5344CB8AC3E}">
        <p14:creationId xmlns:p14="http://schemas.microsoft.com/office/powerpoint/2010/main" val="501525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vedbilde - en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3"/>
          <p:cNvSpPr>
            <a:spLocks noGrp="1"/>
          </p:cNvSpPr>
          <p:nvPr>
            <p:ph idx="1"/>
          </p:nvPr>
        </p:nvSpPr>
        <p:spPr>
          <a:xfrm>
            <a:off x="219267" y="1167595"/>
            <a:ext cx="8705466" cy="3427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74189692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vedbilde - to ulik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tekst 3"/>
          <p:cNvSpPr>
            <a:spLocks noGrp="1"/>
          </p:cNvSpPr>
          <p:nvPr>
            <p:ph idx="1"/>
          </p:nvPr>
        </p:nvSpPr>
        <p:spPr>
          <a:xfrm>
            <a:off x="3203848" y="1167595"/>
            <a:ext cx="5720885" cy="3427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tekst 3"/>
          <p:cNvSpPr>
            <a:spLocks noGrp="1"/>
          </p:cNvSpPr>
          <p:nvPr>
            <p:ph idx="13"/>
          </p:nvPr>
        </p:nvSpPr>
        <p:spPr>
          <a:xfrm>
            <a:off x="248376" y="1167595"/>
            <a:ext cx="2739449" cy="3427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339094111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vedbilde - to lik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1" name="Plassholder for tekst 3"/>
          <p:cNvSpPr>
            <a:spLocks noGrp="1"/>
          </p:cNvSpPr>
          <p:nvPr>
            <p:ph idx="1"/>
          </p:nvPr>
        </p:nvSpPr>
        <p:spPr>
          <a:xfrm>
            <a:off x="4644008" y="1167595"/>
            <a:ext cx="4280724" cy="3427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Plassholder for tekst 3"/>
          <p:cNvSpPr>
            <a:spLocks noGrp="1"/>
          </p:cNvSpPr>
          <p:nvPr>
            <p:ph idx="13"/>
          </p:nvPr>
        </p:nvSpPr>
        <p:spPr>
          <a:xfrm>
            <a:off x="248375" y="1167595"/>
            <a:ext cx="4251617" cy="34270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33273173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219267" y="205978"/>
            <a:ext cx="8705466" cy="745592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idx="1"/>
          </p:nvPr>
        </p:nvSpPr>
        <p:spPr>
          <a:xfrm>
            <a:off x="219267" y="1167595"/>
            <a:ext cx="8705466" cy="342702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1" name="Bild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513" y="4810925"/>
            <a:ext cx="993089" cy="12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42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</p:sldLayoutIdLst>
  <p:hf hdr="0" dt="0"/>
  <p:txStyles>
    <p:titleStyle>
      <a:lvl1pPr algn="l" defTabSz="342900" rtl="0" eaLnBrk="1" latinLnBrk="0" hangingPunct="1">
        <a:spcBef>
          <a:spcPct val="0"/>
        </a:spcBef>
        <a:buNone/>
        <a:defRPr sz="3000" u="none" kern="1200">
          <a:solidFill>
            <a:schemeClr val="tx2"/>
          </a:solidFill>
          <a:latin typeface="Calibri"/>
          <a:ea typeface="+mj-ea"/>
          <a:cs typeface="Calibri"/>
        </a:defRPr>
      </a:lvl1pPr>
    </p:titleStyle>
    <p:bodyStyle>
      <a:lvl1pPr marL="162000" indent="-162000" algn="l" defTabSz="342900" rtl="0" eaLnBrk="1" latinLnBrk="0" hangingPunct="1">
        <a:spcBef>
          <a:spcPts val="450"/>
        </a:spcBef>
        <a:spcAft>
          <a:spcPts val="450"/>
        </a:spcAft>
        <a:buFont typeface="Arial" charset="0"/>
        <a:buChar char="•"/>
        <a:defRPr sz="1800" kern="1200">
          <a:solidFill>
            <a:schemeClr val="tx1"/>
          </a:solidFill>
          <a:latin typeface="Calibri"/>
          <a:ea typeface="+mn-ea"/>
          <a:cs typeface="Calibri"/>
        </a:defRPr>
      </a:lvl1pPr>
      <a:lvl2pPr marL="324000" indent="-162000" algn="l" defTabSz="342900" rtl="0" eaLnBrk="1" latinLnBrk="0" hangingPunct="1">
        <a:spcBef>
          <a:spcPts val="504"/>
        </a:spcBef>
        <a:buFont typeface="Arial"/>
        <a:buChar char="•"/>
        <a:defRPr sz="1500" kern="1200">
          <a:solidFill>
            <a:schemeClr val="tx1"/>
          </a:solidFill>
          <a:latin typeface="Calibri"/>
          <a:ea typeface="+mn-ea"/>
          <a:cs typeface="Calibri"/>
        </a:defRPr>
      </a:lvl2pPr>
      <a:lvl3pPr marL="324000" indent="-171450" algn="l" defTabSz="342900" rtl="0" eaLnBrk="1" latinLnBrk="0" hangingPunct="1">
        <a:spcBef>
          <a:spcPts val="90"/>
        </a:spcBef>
        <a:buFont typeface="Lucida Grande"/>
        <a:buChar char="-"/>
        <a:defRPr sz="1200" kern="1200">
          <a:solidFill>
            <a:schemeClr val="tx1"/>
          </a:solidFill>
          <a:latin typeface="Calibri"/>
          <a:ea typeface="+mn-ea"/>
          <a:cs typeface="Calibri"/>
        </a:defRPr>
      </a:lvl3pPr>
      <a:lvl4pPr marL="324000" indent="-171450" algn="l" defTabSz="342900" rtl="0" eaLnBrk="1" latinLnBrk="0" hangingPunct="1">
        <a:spcBef>
          <a:spcPts val="90"/>
        </a:spcBef>
        <a:buFont typeface="Arial"/>
        <a:buChar char="–"/>
        <a:defRPr sz="1200" kern="1200">
          <a:solidFill>
            <a:schemeClr val="tx1"/>
          </a:solidFill>
          <a:latin typeface="Calibri"/>
          <a:ea typeface="+mn-ea"/>
          <a:cs typeface="Calibri"/>
        </a:defRPr>
      </a:lvl4pPr>
      <a:lvl5pPr marL="324000" indent="-171450" algn="l" defTabSz="342900" rtl="0" eaLnBrk="1" latinLnBrk="0" hangingPunct="1">
        <a:spcBef>
          <a:spcPts val="90"/>
        </a:spcBef>
        <a:buFont typeface="Arial"/>
        <a:buChar char="»"/>
        <a:defRPr sz="900" kern="1200">
          <a:solidFill>
            <a:schemeClr val="tx1"/>
          </a:solidFill>
          <a:latin typeface="Calibri"/>
          <a:ea typeface="+mn-ea"/>
          <a:cs typeface="Calibri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etinst.no/sykdom-og-agens/blatunge" TargetMode="External"/><Relationship Id="rId3" Type="http://schemas.openxmlformats.org/officeDocument/2006/relationships/hyperlink" Target="http://www.vetinst.no/" TargetMode="External"/><Relationship Id="rId7" Type="http://schemas.openxmlformats.org/officeDocument/2006/relationships/hyperlink" Target="https://animalia.no/no/Dyr/sau/aktuelt---sau/blatunge-pavist-i-norge/" TargetMode="External"/><Relationship Id="rId2" Type="http://schemas.openxmlformats.org/officeDocument/2006/relationships/hyperlink" Target="http://www.animalia.no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vetinst.no/dyr/sau/status-blatunge-i-norge" TargetMode="External"/><Relationship Id="rId5" Type="http://schemas.openxmlformats.org/officeDocument/2006/relationships/hyperlink" Target="https://www.mattilsynet.no/dyr/dyresykdommer/blatunge" TargetMode="External"/><Relationship Id="rId4" Type="http://schemas.openxmlformats.org/officeDocument/2006/relationships/hyperlink" Target="http://www.mattilsynet.no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tel 1">
            <a:extLst>
              <a:ext uri="{FF2B5EF4-FFF2-40B4-BE49-F238E27FC236}">
                <a16:creationId xmlns:a16="http://schemas.microsoft.com/office/drawing/2014/main" id="{AD608191-8A0B-D781-6C76-1190FFDB8F0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45720" rIns="91440" bIns="45720" rtlCol="0" anchor="t">
            <a:normAutofit/>
          </a:bodyPr>
          <a:lstStyle/>
          <a:p>
            <a:r>
              <a:rPr lang="nb-NO" i="1" dirty="0">
                <a:latin typeface="Aptos" panose="020B0004020202020204" pitchFamily="34" charset="0"/>
                <a:ea typeface="Roboto"/>
                <a:cs typeface="Roboto"/>
              </a:rPr>
              <a:t>27.09.2024 – Mattilsynet, Veterinærinstituttet og Animalia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FCC8A5A1-BA89-84BD-657A-D754FA2B72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b-NO" b="1" dirty="0">
                <a:latin typeface="Aptos"/>
                <a:ea typeface="Roboto"/>
                <a:cs typeface="Roboto"/>
              </a:rPr>
              <a:t>Blåtunge påvist i Norge </a:t>
            </a:r>
            <a:br>
              <a:rPr lang="nb-NO" b="1" dirty="0">
                <a:latin typeface="Aptos" panose="020B0004020202020204" pitchFamily="34" charset="0"/>
                <a:ea typeface="Roboto"/>
                <a:cs typeface="Roboto"/>
              </a:rPr>
            </a:br>
            <a:r>
              <a:rPr lang="nb-NO" b="1" dirty="0">
                <a:latin typeface="Aptos"/>
                <a:ea typeface="Roboto"/>
                <a:cs typeface="Roboto"/>
              </a:rPr>
              <a:t>– sjukdom, symptom og smittevern</a:t>
            </a:r>
          </a:p>
        </p:txBody>
      </p:sp>
      <p:pic>
        <p:nvPicPr>
          <p:cNvPr id="7" name="Bilde 6" descr="Et bilde som inneholder Font, Grafikk, grafisk design, logo&#10;&#10;Automatisk generert beskrivelse">
            <a:extLst>
              <a:ext uri="{FF2B5EF4-FFF2-40B4-BE49-F238E27FC236}">
                <a16:creationId xmlns:a16="http://schemas.microsoft.com/office/drawing/2014/main" id="{2BFA3A35-9876-DAAF-8D1A-0323C5316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880" y="194833"/>
            <a:ext cx="1262736" cy="219914"/>
          </a:xfrm>
          <a:prstGeom prst="rect">
            <a:avLst/>
          </a:prstGeom>
        </p:spPr>
      </p:pic>
      <p:pic>
        <p:nvPicPr>
          <p:cNvPr id="6" name="Bilde 5" descr="Et bilde som inneholder tekst, skjermbilde, Font, Grafikk&#10;&#10;Automatisk generert beskrivelse">
            <a:extLst>
              <a:ext uri="{FF2B5EF4-FFF2-40B4-BE49-F238E27FC236}">
                <a16:creationId xmlns:a16="http://schemas.microsoft.com/office/drawing/2014/main" id="{AC6DEE8E-09D5-E542-9824-34623DA09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1655" y="127328"/>
            <a:ext cx="1661115" cy="35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95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55E7075-4CE7-C902-F687-D350113D3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Mer informasjon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216240D-2E06-1781-5C74-E51F398662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161925" indent="-161925"/>
            <a:r>
              <a:rPr lang="nb-NO" dirty="0">
                <a:latin typeface="Aptos" panose="020B0004020202020204" pitchFamily="34" charset="0"/>
                <a:ea typeface="Roboto"/>
                <a:cs typeface="Roboto"/>
                <a:hlinkClick r:id="rId2"/>
              </a:rPr>
              <a:t>www.animalia.no</a:t>
            </a:r>
            <a:endParaRPr lang="nb-NO" dirty="0">
              <a:latin typeface="Aptos" panose="020B0004020202020204" pitchFamily="34" charset="0"/>
              <a:ea typeface="Roboto"/>
              <a:cs typeface="Roboto"/>
            </a:endParaRPr>
          </a:p>
          <a:p>
            <a:pPr marL="161925" indent="-161925"/>
            <a:r>
              <a:rPr lang="nb-NO" dirty="0">
                <a:latin typeface="Aptos" panose="020B0004020202020204" pitchFamily="34" charset="0"/>
                <a:ea typeface="Roboto"/>
                <a:cs typeface="Roboto"/>
                <a:hlinkClick r:id="rId3"/>
              </a:rPr>
              <a:t>www.vetinst.no</a:t>
            </a:r>
            <a:endParaRPr lang="nb-NO" dirty="0">
              <a:latin typeface="Aptos" panose="020B0004020202020204" pitchFamily="34" charset="0"/>
              <a:ea typeface="Roboto"/>
              <a:cs typeface="Roboto"/>
            </a:endParaRPr>
          </a:p>
          <a:p>
            <a:pPr marL="161925" indent="-161925"/>
            <a:r>
              <a:rPr lang="nb-NO" dirty="0">
                <a:latin typeface="Aptos" panose="020B0004020202020204" pitchFamily="34" charset="0"/>
                <a:ea typeface="Roboto"/>
                <a:cs typeface="Roboto"/>
                <a:hlinkClick r:id="rId4"/>
              </a:rPr>
              <a:t>www.mattilsynet.no</a:t>
            </a:r>
            <a:r>
              <a:rPr lang="nb-NO" dirty="0">
                <a:latin typeface="Aptos" panose="020B0004020202020204" pitchFamily="34" charset="0"/>
                <a:ea typeface="Roboto"/>
                <a:cs typeface="Roboto"/>
              </a:rPr>
              <a:t> / Tlf. 22 40 00 00</a:t>
            </a:r>
            <a:br>
              <a:rPr lang="nb-NO" b="1" dirty="0"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nb-NO" b="1" dirty="0">
              <a:solidFill>
                <a:schemeClr val="tx2"/>
              </a:solidFill>
              <a:latin typeface="Aptos" panose="020B00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61925" indent="-161925"/>
            <a:r>
              <a:rPr lang="nb-NO" dirty="0">
                <a:solidFill>
                  <a:srgbClr val="C00000"/>
                </a:solidFill>
                <a:latin typeface="Aptos" panose="020B0004020202020204" pitchFamily="34" charset="0"/>
                <a:ea typeface="Roboto"/>
                <a:cs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Mattilsynet – </a:t>
            </a:r>
            <a:r>
              <a:rPr lang="nb-NO" dirty="0" err="1">
                <a:solidFill>
                  <a:srgbClr val="C00000"/>
                </a:solidFill>
                <a:latin typeface="Aptos" panose="020B0004020202020204" pitchFamily="34" charset="0"/>
                <a:ea typeface="Roboto"/>
                <a:cs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Faktaside</a:t>
            </a:r>
            <a:r>
              <a:rPr lang="nb-NO" dirty="0">
                <a:solidFill>
                  <a:srgbClr val="C00000"/>
                </a:solidFill>
                <a:latin typeface="Aptos" panose="020B0004020202020204" pitchFamily="34" charset="0"/>
                <a:ea typeface="Roboto"/>
                <a:cs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om </a:t>
            </a:r>
            <a:r>
              <a:rPr lang="nb-NO" dirty="0" err="1">
                <a:solidFill>
                  <a:srgbClr val="C00000"/>
                </a:solidFill>
                <a:latin typeface="Aptos" panose="020B0004020202020204" pitchFamily="34" charset="0"/>
                <a:ea typeface="Roboto"/>
                <a:cs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blåtunge</a:t>
            </a:r>
            <a:endParaRPr lang="nb-NO" dirty="0">
              <a:solidFill>
                <a:srgbClr val="C00000"/>
              </a:solidFill>
              <a:latin typeface="Aptos" panose="020B0004020202020204" pitchFamily="34" charset="0"/>
              <a:ea typeface="Roboto"/>
              <a:cs typeface="Roboto"/>
            </a:endParaRPr>
          </a:p>
          <a:p>
            <a:pPr marL="161925" indent="-161925"/>
            <a:r>
              <a:rPr lang="nb-NO" dirty="0">
                <a:solidFill>
                  <a:srgbClr val="C42D0C"/>
                </a:solidFill>
                <a:latin typeface="Aptos" panose="020B0004020202020204" pitchFamily="34" charset="0"/>
                <a:ea typeface="Roboto"/>
                <a:cs typeface="Robo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Veterinærinstituttet – </a:t>
            </a:r>
            <a:r>
              <a:rPr lang="nb-NO" dirty="0" err="1">
                <a:solidFill>
                  <a:srgbClr val="C42D0C"/>
                </a:solidFill>
                <a:latin typeface="Aptos" panose="020B0004020202020204" pitchFamily="34" charset="0"/>
                <a:ea typeface="Roboto"/>
                <a:cs typeface="Robo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Faktaside</a:t>
            </a:r>
            <a:r>
              <a:rPr lang="nb-NO" dirty="0">
                <a:solidFill>
                  <a:srgbClr val="C42D0C"/>
                </a:solidFill>
                <a:latin typeface="Aptos" panose="020B0004020202020204" pitchFamily="34" charset="0"/>
                <a:ea typeface="Roboto"/>
                <a:cs typeface="Robo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om </a:t>
            </a:r>
            <a:r>
              <a:rPr lang="nb-NO" dirty="0" err="1">
                <a:solidFill>
                  <a:srgbClr val="C42D0C"/>
                </a:solidFill>
                <a:latin typeface="Aptos" panose="020B0004020202020204" pitchFamily="34" charset="0"/>
                <a:ea typeface="Roboto"/>
                <a:cs typeface="Robo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blåtunge</a:t>
            </a:r>
            <a:endParaRPr lang="nb-NO" dirty="0">
              <a:solidFill>
                <a:srgbClr val="C42D0C"/>
              </a:solidFill>
              <a:latin typeface="Aptos" panose="020B0004020202020204" pitchFamily="34" charset="0"/>
              <a:ea typeface="Roboto"/>
              <a:cs typeface="Roboto"/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61925" indent="-161925"/>
            <a:r>
              <a:rPr lang="nb-NO" dirty="0">
                <a:solidFill>
                  <a:srgbClr val="C42D0C"/>
                </a:solidFill>
                <a:latin typeface="Aptos" panose="020B0004020202020204" pitchFamily="34" charset="0"/>
                <a:ea typeface="Roboto"/>
                <a:cs typeface="Roboto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Veterinærinstituttet – Statusside som oppdateres daglig</a:t>
            </a:r>
            <a:endParaRPr lang="nb-NO" dirty="0">
              <a:solidFill>
                <a:srgbClr val="C42D0C"/>
              </a:solidFill>
              <a:latin typeface="Aptos" panose="020B0004020202020204" pitchFamily="34" charset="0"/>
              <a:ea typeface="Roboto"/>
              <a:cs typeface="Roboto"/>
            </a:endParaRPr>
          </a:p>
          <a:p>
            <a:pPr marL="161925" indent="-161925"/>
            <a:r>
              <a:rPr lang="nb-NO" dirty="0">
                <a:solidFill>
                  <a:srgbClr val="C42D0C"/>
                </a:solidFill>
                <a:latin typeface="Aptos" panose="020B0004020202020204" pitchFamily="34" charset="0"/>
                <a:ea typeface="Roboto"/>
                <a:cs typeface="Robot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Animalia – </a:t>
            </a:r>
            <a:r>
              <a:rPr lang="nb-NO" dirty="0" err="1">
                <a:solidFill>
                  <a:srgbClr val="C42D0C"/>
                </a:solidFill>
                <a:latin typeface="Aptos" panose="020B0004020202020204" pitchFamily="34" charset="0"/>
                <a:ea typeface="Roboto"/>
                <a:cs typeface="Robot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Aktueltsak</a:t>
            </a:r>
            <a:r>
              <a:rPr lang="nb-NO" dirty="0">
                <a:solidFill>
                  <a:srgbClr val="C42D0C"/>
                </a:solidFill>
                <a:latin typeface="Aptos" panose="020B0004020202020204" pitchFamily="34" charset="0"/>
                <a:ea typeface="Roboto"/>
                <a:cs typeface="Robot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om </a:t>
            </a:r>
            <a:r>
              <a:rPr lang="nb-NO" dirty="0" err="1">
                <a:solidFill>
                  <a:srgbClr val="C42D0C"/>
                </a:solidFill>
                <a:latin typeface="Aptos" panose="020B0004020202020204" pitchFamily="34" charset="0"/>
                <a:ea typeface="Roboto"/>
                <a:cs typeface="Roboto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blåtunge</a:t>
            </a:r>
            <a:endParaRPr lang="nb-NO" dirty="0">
              <a:solidFill>
                <a:srgbClr val="C00000"/>
              </a:solidFill>
              <a:latin typeface="Aptos" panose="020B0004020202020204" pitchFamily="34" charset="0"/>
              <a:ea typeface="Roboto" panose="02000000000000000000" pitchFamily="2" charset="0"/>
              <a:cs typeface="Roboto" panose="02000000000000000000" pitchFamily="2" charset="0"/>
              <a:hlinkClick r:id="rId8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161925" indent="-161925"/>
            <a:endParaRPr lang="nb-NO" dirty="0">
              <a:solidFill>
                <a:srgbClr val="000000"/>
              </a:solidFill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1190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F11EAB-FF32-BA49-0690-9DAA9162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267" y="205978"/>
            <a:ext cx="5089516" cy="745592"/>
          </a:xfrm>
        </p:spPr>
        <p:txBody>
          <a:bodyPr/>
          <a:lstStyle/>
          <a:p>
            <a:r>
              <a:rPr lang="nb-NO" b="1" dirty="0"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Hva er </a:t>
            </a:r>
            <a:r>
              <a:rPr lang="nb-NO" b="1" dirty="0" err="1"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blåtunge</a:t>
            </a:r>
            <a:r>
              <a:rPr lang="nb-NO" b="1" dirty="0"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159A34D-4B5D-E9F2-5D6A-D797D9944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267" y="1159975"/>
            <a:ext cx="4865173" cy="342702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161925" indent="-161925"/>
            <a:r>
              <a:rPr lang="nb-NO" dirty="0">
                <a:latin typeface="Aptos"/>
                <a:ea typeface="Roboto"/>
                <a:cs typeface="Roboto"/>
              </a:rPr>
              <a:t>Alvorlig sjukdom som angriper drøvtyggere, nå påvist i flere sauehold og storfehold i Agder i september 2024</a:t>
            </a:r>
          </a:p>
          <a:p>
            <a:pPr marL="161925" indent="-161925"/>
            <a:r>
              <a:rPr lang="nb-NO" dirty="0">
                <a:latin typeface="Aptos"/>
                <a:ea typeface="Roboto"/>
                <a:cs typeface="Roboto"/>
              </a:rPr>
              <a:t>Liste 1-sjukdom – enhver mistanke meldes fra til Mattilsynet (Tlf. 22 40 00 00)</a:t>
            </a:r>
          </a:p>
          <a:p>
            <a:pPr marL="161925" indent="-161925"/>
            <a:r>
              <a:rPr lang="nb-NO" dirty="0">
                <a:latin typeface="Aptos"/>
                <a:ea typeface="Roboto"/>
                <a:cs typeface="Roboto"/>
              </a:rPr>
              <a:t>Det er mistanke om smitte i andre sauehold og storfehold i Agder, Rogaland, Østfold og Asker</a:t>
            </a:r>
          </a:p>
          <a:p>
            <a:pPr marL="161925" indent="-161925"/>
            <a:r>
              <a:rPr lang="nb-NO" dirty="0">
                <a:latin typeface="Aptos"/>
                <a:ea typeface="Roboto"/>
                <a:cs typeface="Roboto"/>
              </a:rPr>
              <a:t>Pågående utbrudd i flere europeiske land det siste året</a:t>
            </a:r>
          </a:p>
          <a:p>
            <a:pPr marL="161925" indent="-161925"/>
            <a:r>
              <a:rPr lang="nb-NO" dirty="0">
                <a:latin typeface="Aptos"/>
                <a:ea typeface="Roboto"/>
                <a:cs typeface="Roboto"/>
              </a:rPr>
              <a:t>Første påvisning i Norge siden 2009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6AD2C0FE-5576-7B46-48B2-FAB7B1496A66}"/>
              </a:ext>
            </a:extLst>
          </p:cNvPr>
          <p:cNvSpPr txBox="1"/>
          <p:nvPr/>
        </p:nvSpPr>
        <p:spPr>
          <a:xfrm>
            <a:off x="5786382" y="4315799"/>
            <a:ext cx="2584704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b-NO" sz="800" b="1" dirty="0">
                <a:latin typeface="Aptos" panose="020B0004020202020204" pitchFamily="34" charset="0"/>
                <a:ea typeface="Roboto" panose="02000000000000000000" pitchFamily="2" charset="0"/>
              </a:rPr>
              <a:t>Sau med symptomer på </a:t>
            </a:r>
            <a:r>
              <a:rPr lang="nb-NO" sz="800" b="1" dirty="0" err="1">
                <a:latin typeface="Aptos" panose="020B0004020202020204" pitchFamily="34" charset="0"/>
                <a:ea typeface="Roboto" panose="02000000000000000000" pitchFamily="2" charset="0"/>
              </a:rPr>
              <a:t>blåtunge</a:t>
            </a:r>
            <a:r>
              <a:rPr lang="nb-NO" sz="800" b="1" dirty="0">
                <a:latin typeface="Aptos" panose="020B0004020202020204" pitchFamily="34" charset="0"/>
                <a:ea typeface="Roboto" panose="02000000000000000000" pitchFamily="2" charset="0"/>
              </a:rPr>
              <a:t> og blødning og skum fra munn. Bildet er tatt av sau på en bondegård i Agder i september 2024. </a:t>
            </a:r>
            <a:br>
              <a:rPr lang="nb-NO" sz="800" b="1" dirty="0">
                <a:latin typeface="Aptos" panose="020B0004020202020204" pitchFamily="34" charset="0"/>
                <a:ea typeface="Roboto" panose="02000000000000000000" pitchFamily="2" charset="0"/>
              </a:rPr>
            </a:br>
            <a:r>
              <a:rPr lang="nb-NO" sz="800" b="1" dirty="0">
                <a:latin typeface="Aptos" panose="020B0004020202020204" pitchFamily="34" charset="0"/>
                <a:ea typeface="Roboto" panose="02000000000000000000" pitchFamily="2" charset="0"/>
              </a:rPr>
              <a:t>Foto: Annette Hegermann Kampen</a:t>
            </a:r>
            <a:endParaRPr lang="nb-NO" sz="500" b="1" dirty="0">
              <a:latin typeface="Aptos" panose="020B0004020202020204" pitchFamily="34" charset="0"/>
              <a:ea typeface="Roboto" panose="02000000000000000000" pitchFamily="2" charset="0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6A3FDB3C-9818-5277-9BB3-536FF3D95B4F}"/>
              </a:ext>
            </a:extLst>
          </p:cNvPr>
          <p:cNvSpPr txBox="1"/>
          <p:nvPr/>
        </p:nvSpPr>
        <p:spPr>
          <a:xfrm>
            <a:off x="5784371" y="2092374"/>
            <a:ext cx="2819132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nb-NO" sz="800" b="1" dirty="0">
                <a:latin typeface="Aptos" panose="020B0004020202020204" pitchFamily="34" charset="0"/>
                <a:ea typeface="Roboto" panose="02000000000000000000" pitchFamily="2" charset="0"/>
                <a:cs typeface="Calibri"/>
              </a:rPr>
              <a:t>Sau med symptomer på </a:t>
            </a:r>
            <a:r>
              <a:rPr lang="nb-NO" sz="800" b="1" dirty="0" err="1">
                <a:latin typeface="Aptos" panose="020B0004020202020204" pitchFamily="34" charset="0"/>
                <a:ea typeface="Roboto" panose="02000000000000000000" pitchFamily="2" charset="0"/>
                <a:cs typeface="Calibri"/>
              </a:rPr>
              <a:t>blåtunge</a:t>
            </a:r>
            <a:r>
              <a:rPr lang="nb-NO" sz="800" b="1" dirty="0">
                <a:latin typeface="Aptos" panose="020B0004020202020204" pitchFamily="34" charset="0"/>
                <a:ea typeface="Roboto" panose="02000000000000000000" pitchFamily="2" charset="0"/>
                <a:cs typeface="Calibri"/>
              </a:rPr>
              <a:t> og hovent ansikt. Bildet er tatt av sau på en bondegård i Agder i september 2024.</a:t>
            </a:r>
          </a:p>
          <a:p>
            <a:r>
              <a:rPr lang="nb-NO" sz="800" b="1" dirty="0">
                <a:latin typeface="Aptos" panose="020B0004020202020204" pitchFamily="34" charset="0"/>
                <a:ea typeface="Roboto" panose="02000000000000000000" pitchFamily="2" charset="0"/>
                <a:cs typeface="Calibri"/>
              </a:rPr>
              <a:t>Foto: Annette Hegermann Kampen</a:t>
            </a:r>
          </a:p>
        </p:txBody>
      </p:sp>
      <p:pic>
        <p:nvPicPr>
          <p:cNvPr id="6" name="Bilde 5" descr="Et bilde som inneholder pattedyr, buskap, sau, kveg&#10;&#10;Automatisk generert beskrivelse">
            <a:extLst>
              <a:ext uri="{FF2B5EF4-FFF2-40B4-BE49-F238E27FC236}">
                <a16:creationId xmlns:a16="http://schemas.microsoft.com/office/drawing/2014/main" id="{F22F1C3B-F92B-AD80-2EFE-B31F4C355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4485" y="352588"/>
            <a:ext cx="2315855" cy="1739786"/>
          </a:xfrm>
          <a:prstGeom prst="rect">
            <a:avLst/>
          </a:prstGeom>
        </p:spPr>
      </p:pic>
      <p:pic>
        <p:nvPicPr>
          <p:cNvPr id="9" name="Bilde 8" descr="Et bilde som inneholder person, sau, fisk&#10;&#10;Automatisk generert beskrivelse">
            <a:extLst>
              <a:ext uri="{FF2B5EF4-FFF2-40B4-BE49-F238E27FC236}">
                <a16:creationId xmlns:a16="http://schemas.microsoft.com/office/drawing/2014/main" id="{3C6791D0-F1DE-C39B-0251-29A5C04C6F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4485" y="2571750"/>
            <a:ext cx="2315855" cy="173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662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F11EAB-FF32-BA49-0690-9DAA9162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>
                <a:latin typeface="Aptos" panose="020B0004020202020204" pitchFamily="34" charset="0"/>
                <a:ea typeface="Roboto"/>
                <a:cs typeface="Roboto"/>
              </a:rPr>
              <a:t>Sjukdomsoversikt – hvordan sprer </a:t>
            </a:r>
            <a:r>
              <a:rPr lang="nb-NO" b="1" err="1">
                <a:latin typeface="Aptos" panose="020B0004020202020204" pitchFamily="34" charset="0"/>
                <a:ea typeface="Roboto"/>
                <a:cs typeface="Roboto"/>
              </a:rPr>
              <a:t>blåtunge</a:t>
            </a:r>
            <a:r>
              <a:rPr lang="nb-NO" b="1">
                <a:latin typeface="Aptos" panose="020B0004020202020204" pitchFamily="34" charset="0"/>
                <a:ea typeface="Roboto"/>
                <a:cs typeface="Roboto"/>
              </a:rPr>
              <a:t> seg?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159A34D-4B5D-E9F2-5D6A-D797D9944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267" y="1167595"/>
            <a:ext cx="4507374" cy="34270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61925" indent="-161925"/>
            <a:r>
              <a:rPr lang="nb-NO" i="0" dirty="0" err="1">
                <a:effectLst/>
                <a:latin typeface="Aptos" panose="020B0004020202020204" pitchFamily="34" charset="0"/>
                <a:ea typeface="Roboto"/>
                <a:cs typeface="Roboto"/>
              </a:rPr>
              <a:t>Blåtunge</a:t>
            </a:r>
            <a:r>
              <a:rPr lang="nb-NO" i="0" dirty="0">
                <a:effectLst/>
                <a:latin typeface="Aptos" panose="020B0004020202020204" pitchFamily="34" charset="0"/>
                <a:ea typeface="Roboto"/>
                <a:cs typeface="Roboto"/>
              </a:rPr>
              <a:t> er et virus som overføres med blodsugende sviknott (</a:t>
            </a:r>
            <a:r>
              <a:rPr lang="nb-NO" i="1" dirty="0" err="1">
                <a:effectLst/>
                <a:latin typeface="Aptos" panose="020B0004020202020204" pitchFamily="34" charset="0"/>
                <a:ea typeface="Roboto"/>
                <a:cs typeface="Roboto"/>
              </a:rPr>
              <a:t>Culicoides</a:t>
            </a:r>
            <a:r>
              <a:rPr lang="nb-NO" i="0" dirty="0">
                <a:effectLst/>
                <a:latin typeface="Aptos" panose="020B0004020202020204" pitchFamily="34" charset="0"/>
                <a:ea typeface="Roboto"/>
                <a:cs typeface="Roboto"/>
              </a:rPr>
              <a:t>)</a:t>
            </a:r>
            <a:endParaRPr lang="nb-NO" dirty="0">
              <a:latin typeface="Aptos" panose="020B0004020202020204" pitchFamily="34" charset="0"/>
              <a:ea typeface="Roboto"/>
              <a:cs typeface="Roboto"/>
            </a:endParaRPr>
          </a:p>
          <a:p>
            <a:pPr marL="161925" indent="-161925"/>
            <a:r>
              <a:rPr lang="nb-NO" dirty="0">
                <a:latin typeface="Aptos" panose="020B0004020202020204" pitchFamily="34" charset="0"/>
                <a:ea typeface="Roboto"/>
                <a:cs typeface="Roboto"/>
              </a:rPr>
              <a:t>Sjukdommen smitter ikke mennesker</a:t>
            </a:r>
            <a:endParaRPr lang="nb-NO" i="0" dirty="0">
              <a:effectLst/>
              <a:latin typeface="Aptos" panose="020B0004020202020204" pitchFamily="34" charset="0"/>
              <a:ea typeface="Roboto"/>
              <a:cs typeface="Roboto"/>
            </a:endParaRPr>
          </a:p>
          <a:p>
            <a:pPr marL="161925" indent="-161925"/>
            <a:r>
              <a:rPr lang="nb-NO" i="0" dirty="0">
                <a:effectLst/>
                <a:latin typeface="Aptos" panose="020B0004020202020204" pitchFamily="34" charset="0"/>
                <a:ea typeface="Roboto"/>
                <a:cs typeface="Roboto"/>
              </a:rPr>
              <a:t>Virusbærende sviknott har trolig spredt seg med vinden fra Danmark til Norge</a:t>
            </a:r>
          </a:p>
          <a:p>
            <a:pPr marL="161925" indent="-161925"/>
            <a:r>
              <a:rPr lang="nb-NO" dirty="0"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Smitten overføres ikke direkte mellom dyr</a:t>
            </a:r>
          </a:p>
          <a:p>
            <a:pPr marL="161925" indent="-161925"/>
            <a:r>
              <a:rPr lang="nb-NO" dirty="0"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Vertikal smitte (mor til foster) og smitte via sæd er mulig</a:t>
            </a:r>
          </a:p>
          <a:p>
            <a:pPr marL="161925" indent="-161925"/>
            <a:r>
              <a:rPr lang="nb-NO" dirty="0">
                <a:latin typeface="Aptos" panose="020B0004020202020204" pitchFamily="34" charset="0"/>
                <a:ea typeface="Roboto"/>
                <a:cs typeface="Roboto"/>
              </a:rPr>
              <a:t>Infisert utstyr kan også spre smitten</a:t>
            </a: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250E42F-4825-E9E8-AA40-DD1029AA42E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361"/>
          <a:stretch/>
        </p:blipFill>
        <p:spPr>
          <a:xfrm>
            <a:off x="5721909" y="1166040"/>
            <a:ext cx="2285801" cy="3243312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26B54CB6-31F2-F7EB-C45C-7FC511F508A7}"/>
              </a:ext>
            </a:extLst>
          </p:cNvPr>
          <p:cNvSpPr txBox="1"/>
          <p:nvPr/>
        </p:nvSpPr>
        <p:spPr>
          <a:xfrm>
            <a:off x="5632589" y="4414147"/>
            <a:ext cx="20792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800" b="1" dirty="0">
                <a:latin typeface="Roboto" panose="02000000000000000000" pitchFamily="2" charset="0"/>
                <a:ea typeface="Roboto" panose="02000000000000000000" pitchFamily="2" charset="0"/>
              </a:rPr>
              <a:t>Illustrasjonsfoto: vertikal smitte. </a:t>
            </a:r>
            <a:br>
              <a:rPr lang="nb-NO" sz="800" b="1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nb-NO" sz="800" b="1" dirty="0">
                <a:latin typeface="Roboto" panose="02000000000000000000" pitchFamily="2" charset="0"/>
                <a:ea typeface="Roboto" panose="02000000000000000000" pitchFamily="2" charset="0"/>
              </a:rPr>
              <a:t>Animalia / Jonas Ruud</a:t>
            </a:r>
          </a:p>
        </p:txBody>
      </p:sp>
    </p:spTree>
    <p:extLst>
      <p:ext uri="{BB962C8B-B14F-4D97-AF65-F5344CB8AC3E}">
        <p14:creationId xmlns:p14="http://schemas.microsoft.com/office/powerpoint/2010/main" val="3163041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F11EAB-FF32-BA49-0690-9DAA9162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b="1">
                <a:latin typeface="Aptos" panose="020B0004020202020204" pitchFamily="34" charset="0"/>
                <a:ea typeface="Roboto"/>
                <a:cs typeface="Roboto"/>
              </a:rPr>
              <a:t>Sjukdomsoversikt – to veier til Norge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159A34D-4B5D-E9F2-5D6A-D797D9944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267" y="1167595"/>
            <a:ext cx="5432853" cy="342702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nb-NO" b="1" i="0" dirty="0">
                <a:solidFill>
                  <a:schemeClr val="tx2"/>
                </a:solidFill>
                <a:effectLst/>
                <a:latin typeface="Roboto"/>
                <a:ea typeface="Roboto"/>
                <a:cs typeface="Roboto"/>
              </a:rPr>
              <a:t>1. </a:t>
            </a:r>
            <a:r>
              <a:rPr lang="nb-NO" b="1" i="0" dirty="0">
                <a:solidFill>
                  <a:schemeClr val="tx2"/>
                </a:solidFill>
                <a:effectLst/>
                <a:latin typeface="Aptos" panose="020B0004020202020204" pitchFamily="34" charset="0"/>
                <a:ea typeface="Roboto"/>
                <a:cs typeface="Roboto"/>
              </a:rPr>
              <a:t>Spredning av infisert sviknott</a:t>
            </a:r>
            <a:endParaRPr lang="nb-NO" dirty="0">
              <a:solidFill>
                <a:schemeClr val="tx2"/>
              </a:solidFill>
              <a:latin typeface="Aptos" panose="020B0004020202020204" pitchFamily="34" charset="0"/>
              <a:ea typeface="Roboto"/>
              <a:cs typeface="Roboto"/>
            </a:endParaRPr>
          </a:p>
          <a:p>
            <a:pPr marL="323850" lvl="1" indent="-161925"/>
            <a:r>
              <a:rPr lang="nb-NO" i="0" dirty="0">
                <a:solidFill>
                  <a:srgbClr val="141823"/>
                </a:solidFill>
                <a:effectLst/>
                <a:latin typeface="Aptos" panose="020B0004020202020204" pitchFamily="34" charset="0"/>
                <a:ea typeface="Roboto"/>
                <a:cs typeface="Roboto"/>
              </a:rPr>
              <a:t>Sviknott (2-4 mm) </a:t>
            </a:r>
            <a:r>
              <a:rPr lang="nb-NO" dirty="0">
                <a:solidFill>
                  <a:srgbClr val="141823"/>
                </a:solidFill>
                <a:latin typeface="Aptos" panose="020B0004020202020204" pitchFamily="34" charset="0"/>
                <a:ea typeface="Roboto"/>
                <a:cs typeface="Roboto"/>
              </a:rPr>
              <a:t>kan overføre</a:t>
            </a:r>
            <a:r>
              <a:rPr lang="nb-NO" i="0" dirty="0">
                <a:solidFill>
                  <a:srgbClr val="141823"/>
                </a:solidFill>
                <a:effectLst/>
                <a:latin typeface="Aptos" panose="020B0004020202020204" pitchFamily="34" charset="0"/>
                <a:ea typeface="Roboto"/>
                <a:cs typeface="Roboto"/>
              </a:rPr>
              <a:t> blåtungevirus ved å suge blod fra smittede dyr</a:t>
            </a:r>
          </a:p>
          <a:p>
            <a:pPr marL="323850" lvl="1" indent="-161925"/>
            <a:r>
              <a:rPr lang="nb-NO" i="0" dirty="0">
                <a:solidFill>
                  <a:srgbClr val="141823"/>
                </a:solidFill>
                <a:effectLst/>
                <a:latin typeface="Aptos" panose="020B0004020202020204" pitchFamily="34" charset="0"/>
                <a:ea typeface="Roboto"/>
                <a:cs typeface="Roboto"/>
              </a:rPr>
              <a:t>Ca. 40 arter av sviknott i Norge, noen kan overføre viruset</a:t>
            </a:r>
          </a:p>
          <a:p>
            <a:pPr marL="323850" lvl="1" indent="-161925"/>
            <a:r>
              <a:rPr lang="nb-NO" i="0" dirty="0" err="1">
                <a:solidFill>
                  <a:srgbClr val="141823"/>
                </a:solidFill>
                <a:effectLst/>
                <a:latin typeface="Aptos" panose="020B0004020202020204" pitchFamily="34" charset="0"/>
                <a:ea typeface="Roboto"/>
                <a:cs typeface="Roboto"/>
              </a:rPr>
              <a:t>Blåtunge</a:t>
            </a:r>
            <a:r>
              <a:rPr lang="nb-NO" i="0" dirty="0">
                <a:solidFill>
                  <a:srgbClr val="141823"/>
                </a:solidFill>
                <a:effectLst/>
                <a:latin typeface="Aptos" panose="020B0004020202020204" pitchFamily="34" charset="0"/>
                <a:ea typeface="Roboto"/>
                <a:cs typeface="Roboto"/>
              </a:rPr>
              <a:t> er forårsaket av et </a:t>
            </a:r>
            <a:r>
              <a:rPr lang="nb-NO" i="0" dirty="0" err="1">
                <a:solidFill>
                  <a:srgbClr val="141823"/>
                </a:solidFill>
                <a:effectLst/>
                <a:latin typeface="Aptos" panose="020B0004020202020204" pitchFamily="34" charset="0"/>
                <a:ea typeface="Roboto"/>
                <a:cs typeface="Roboto"/>
              </a:rPr>
              <a:t>orbivirus</a:t>
            </a:r>
            <a:r>
              <a:rPr lang="nb-NO" i="0" dirty="0">
                <a:solidFill>
                  <a:srgbClr val="141823"/>
                </a:solidFill>
                <a:effectLst/>
                <a:latin typeface="Aptos" panose="020B0004020202020204" pitchFamily="34" charset="0"/>
                <a:ea typeface="Roboto"/>
                <a:cs typeface="Roboto"/>
              </a:rPr>
              <a:t>. I Europa har </a:t>
            </a:r>
            <a:r>
              <a:rPr lang="nb-NO" i="0" dirty="0" err="1">
                <a:solidFill>
                  <a:srgbClr val="141823"/>
                </a:solidFill>
                <a:effectLst/>
                <a:latin typeface="Aptos" panose="020B0004020202020204" pitchFamily="34" charset="0"/>
                <a:ea typeface="Roboto"/>
                <a:cs typeface="Roboto"/>
              </a:rPr>
              <a:t>serotype</a:t>
            </a:r>
            <a:r>
              <a:rPr lang="nb-NO" i="0" dirty="0">
                <a:solidFill>
                  <a:srgbClr val="141823"/>
                </a:solidFill>
                <a:effectLst/>
                <a:latin typeface="Aptos" panose="020B0004020202020204" pitchFamily="34" charset="0"/>
                <a:ea typeface="Roboto"/>
                <a:cs typeface="Roboto"/>
              </a:rPr>
              <a:t> 8 og 3 vært knyttet til nylige utbrudd</a:t>
            </a:r>
          </a:p>
          <a:p>
            <a:pPr marL="323850" lvl="1" indent="-161925"/>
            <a:r>
              <a:rPr lang="nb-NO" i="0" dirty="0">
                <a:solidFill>
                  <a:srgbClr val="141823"/>
                </a:solidFill>
                <a:effectLst/>
                <a:latin typeface="Aptos" panose="020B0004020202020204" pitchFamily="34" charset="0"/>
                <a:ea typeface="Roboto"/>
                <a:cs typeface="Roboto"/>
              </a:rPr>
              <a:t>Sviknott kan spres med vinden fra områder med smitte</a:t>
            </a:r>
            <a:br>
              <a:rPr lang="nb-NO" i="0" dirty="0">
                <a:effectLst/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nb-NO" i="0" dirty="0">
              <a:solidFill>
                <a:srgbClr val="141823"/>
              </a:solidFill>
              <a:effectLst/>
              <a:latin typeface="Aptos" panose="020B00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r>
              <a:rPr lang="nb-NO" b="1" dirty="0">
                <a:solidFill>
                  <a:schemeClr val="tx2"/>
                </a:solidFill>
                <a:latin typeface="Aptos" panose="020B0004020202020204" pitchFamily="34" charset="0"/>
                <a:ea typeface="Roboto"/>
                <a:cs typeface="Roboto"/>
              </a:rPr>
              <a:t>2. Import av smittede drøvtyggere og kameldyr</a:t>
            </a:r>
          </a:p>
          <a:p>
            <a:pPr marL="323850" lvl="1" indent="-161925"/>
            <a:r>
              <a:rPr lang="nb-NO" dirty="0">
                <a:solidFill>
                  <a:srgbClr val="141823"/>
                </a:solidFill>
                <a:latin typeface="Aptos" panose="020B0004020202020204" pitchFamily="34" charset="0"/>
                <a:ea typeface="Roboto"/>
                <a:cs typeface="Roboto"/>
              </a:rPr>
              <a:t>Infiserte dyr som importeres kan spre viruset til norske sviknott</a:t>
            </a:r>
          </a:p>
          <a:p>
            <a:pPr marL="323850" lvl="1" indent="-161925"/>
            <a:r>
              <a:rPr lang="nb-NO" dirty="0">
                <a:solidFill>
                  <a:srgbClr val="141823"/>
                </a:solidFill>
                <a:latin typeface="Aptos" panose="020B0004020202020204" pitchFamily="34" charset="0"/>
                <a:ea typeface="Roboto"/>
                <a:cs typeface="Roboto"/>
              </a:rPr>
              <a:t>Importeres svært lite mottagelige dyr til Norge, </a:t>
            </a:r>
            <a:br>
              <a:rPr lang="nb-NO" dirty="0">
                <a:solidFill>
                  <a:srgbClr val="141823"/>
                </a:solidFill>
                <a:latin typeface="Aptos" panose="020B0004020202020204" pitchFamily="34" charset="0"/>
                <a:ea typeface="Roboto"/>
                <a:cs typeface="Roboto"/>
              </a:rPr>
            </a:br>
            <a:r>
              <a:rPr lang="nb-NO" dirty="0">
                <a:solidFill>
                  <a:srgbClr val="141823"/>
                </a:solidFill>
                <a:latin typeface="Aptos" panose="020B0004020202020204" pitchFamily="34" charset="0"/>
                <a:ea typeface="Roboto"/>
                <a:cs typeface="Roboto"/>
              </a:rPr>
              <a:t>og dermed en lite sannsynlig smittevei</a:t>
            </a:r>
            <a:endParaRPr lang="nb-NO" dirty="0">
              <a:solidFill>
                <a:srgbClr val="141823"/>
              </a:solidFill>
              <a:latin typeface="Aptos" panose="020B00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 descr="Et bilde som inneholder snute, person, utendørs, hode&#10;&#10;Automatisk generert beskrivelse">
            <a:extLst>
              <a:ext uri="{FF2B5EF4-FFF2-40B4-BE49-F238E27FC236}">
                <a16:creationId xmlns:a16="http://schemas.microsoft.com/office/drawing/2014/main" id="{E7E8BE78-ED0F-D8B5-510A-4D5BB0C97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624" y="1622714"/>
            <a:ext cx="3279199" cy="2511137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743E7E8A-E4FE-A273-64B2-C7FED187E9D1}"/>
              </a:ext>
            </a:extLst>
          </p:cNvPr>
          <p:cNvSpPr txBox="1"/>
          <p:nvPr/>
        </p:nvSpPr>
        <p:spPr>
          <a:xfrm>
            <a:off x="5559689" y="4157428"/>
            <a:ext cx="3107531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l-NL" sz="800" b="1" dirty="0"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Sår på nese og rennende nese. </a:t>
            </a:r>
            <a:br>
              <a:rPr lang="nl-NL" sz="800" b="1" dirty="0"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nl-NL" sz="800" b="1" dirty="0"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Foto: René van den Brom (Royal GD, Netherlands)</a:t>
            </a:r>
            <a:endParaRPr lang="nb-NO" sz="800" b="1" dirty="0">
              <a:latin typeface="Aptos" panose="020B00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280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F11EAB-FF32-BA49-0690-9DAA9162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Når bør du mistenke </a:t>
            </a:r>
            <a:r>
              <a:rPr lang="nb-NO" b="1" err="1"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blåtunge</a:t>
            </a:r>
            <a:r>
              <a:rPr lang="nb-NO" b="1"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159A34D-4B5D-E9F2-5D6A-D797D9944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267" y="1167595"/>
            <a:ext cx="4352733" cy="342702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161925" indent="-161925"/>
            <a:r>
              <a:rPr lang="nb-NO" dirty="0">
                <a:latin typeface="Aptos" panose="020B0004020202020204" pitchFamily="34" charset="0"/>
                <a:ea typeface="Roboto"/>
                <a:cs typeface="Roboto"/>
              </a:rPr>
              <a:t>Feber, sår rundt munn og nese, hevelser hode, sikling, og/eller halthet hos sauer, geiter eller storfe</a:t>
            </a:r>
          </a:p>
          <a:p>
            <a:pPr marL="161925" indent="-161925"/>
            <a:r>
              <a:rPr lang="nb-NO" dirty="0">
                <a:latin typeface="Aptos" panose="020B0004020202020204" pitchFamily="34" charset="0"/>
                <a:ea typeface="Roboto"/>
                <a:cs typeface="Roboto"/>
              </a:rPr>
              <a:t>Sauer får ofte de alvorligste symptomene, mens storfe og geit viser mildere tegn og kan være friske smittebærere</a:t>
            </a:r>
          </a:p>
          <a:p>
            <a:pPr marL="161925" indent="-161925"/>
            <a:r>
              <a:rPr lang="nb-NO" dirty="0">
                <a:latin typeface="Aptos" panose="020B0004020202020204" pitchFamily="34" charset="0"/>
                <a:ea typeface="Roboto"/>
                <a:cs typeface="Roboto"/>
              </a:rPr>
              <a:t>Lama, alpakka og ville drøvtyggere som rådyr, hjort og elg kan også smittes og bære viruset</a:t>
            </a:r>
          </a:p>
          <a:p>
            <a:pPr marL="161925" indent="-161925"/>
            <a:r>
              <a:rPr lang="nb-NO" dirty="0">
                <a:latin typeface="Aptos" panose="020B0004020202020204" pitchFamily="34" charset="0"/>
                <a:ea typeface="Roboto"/>
                <a:cs typeface="Roboto"/>
              </a:rPr>
              <a:t>Kystnære områder i sør er mer utsatt</a:t>
            </a:r>
          </a:p>
          <a:p>
            <a:pPr marL="161925" indent="-161925"/>
            <a:r>
              <a:rPr lang="nb-NO" dirty="0">
                <a:latin typeface="Aptos" panose="020B0004020202020204" pitchFamily="34" charset="0"/>
                <a:ea typeface="Roboto"/>
                <a:cs typeface="Roboto"/>
              </a:rPr>
              <a:t>Lav terskel for varsling og tidlig varsling er avgjørende</a:t>
            </a:r>
            <a:endParaRPr lang="nb-NO" dirty="0">
              <a:ea typeface="Calibri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32F15CF-0C0D-87A6-500D-D66AC79201E4}"/>
              </a:ext>
            </a:extLst>
          </p:cNvPr>
          <p:cNvSpPr txBox="1"/>
          <p:nvPr/>
        </p:nvSpPr>
        <p:spPr>
          <a:xfrm>
            <a:off x="5826159" y="4042425"/>
            <a:ext cx="244516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800" b="1" dirty="0">
                <a:latin typeface="Aptos" panose="020B0004020202020204" pitchFamily="34" charset="0"/>
                <a:ea typeface="Roboto" panose="02000000000000000000" pitchFamily="2" charset="0"/>
              </a:rPr>
              <a:t>Sau med symptomer på </a:t>
            </a:r>
            <a:r>
              <a:rPr lang="nb-NO" sz="800" b="1" dirty="0" err="1">
                <a:latin typeface="Aptos" panose="020B0004020202020204" pitchFamily="34" charset="0"/>
                <a:ea typeface="Roboto" panose="02000000000000000000" pitchFamily="2" charset="0"/>
              </a:rPr>
              <a:t>blåtunge</a:t>
            </a:r>
            <a:r>
              <a:rPr lang="nb-NO" sz="800" b="1" dirty="0">
                <a:latin typeface="Aptos" panose="020B0004020202020204" pitchFamily="34" charset="0"/>
                <a:ea typeface="Roboto" panose="02000000000000000000" pitchFamily="2" charset="0"/>
              </a:rPr>
              <a:t> i munnen. </a:t>
            </a:r>
            <a:br>
              <a:rPr lang="nb-NO" sz="800" b="1" dirty="0">
                <a:latin typeface="Aptos" panose="020B0004020202020204" pitchFamily="34" charset="0"/>
                <a:ea typeface="Roboto" panose="02000000000000000000" pitchFamily="2" charset="0"/>
              </a:rPr>
            </a:br>
            <a:r>
              <a:rPr lang="nb-NO" sz="800" b="1" dirty="0">
                <a:latin typeface="Aptos" panose="020B0004020202020204" pitchFamily="34" charset="0"/>
                <a:ea typeface="Roboto" panose="02000000000000000000" pitchFamily="2" charset="0"/>
              </a:rPr>
              <a:t>Bildene viser sau fra en bondegård i Kristiansand </a:t>
            </a:r>
            <a:br>
              <a:rPr lang="nb-NO" sz="800" b="1" dirty="0">
                <a:latin typeface="Aptos" panose="020B0004020202020204" pitchFamily="34" charset="0"/>
                <a:ea typeface="Roboto" panose="02000000000000000000" pitchFamily="2" charset="0"/>
              </a:rPr>
            </a:br>
            <a:r>
              <a:rPr lang="nb-NO" sz="800" b="1" dirty="0">
                <a:latin typeface="Aptos" panose="020B0004020202020204" pitchFamily="34" charset="0"/>
                <a:ea typeface="Roboto" panose="02000000000000000000" pitchFamily="2" charset="0"/>
              </a:rPr>
              <a:t>og er tatt 11. september 2024.</a:t>
            </a:r>
            <a:br>
              <a:rPr lang="nb-NO" sz="800" b="1" dirty="0">
                <a:latin typeface="Aptos" panose="020B0004020202020204" pitchFamily="34" charset="0"/>
                <a:ea typeface="Roboto" panose="02000000000000000000" pitchFamily="2" charset="0"/>
              </a:rPr>
            </a:br>
            <a:r>
              <a:rPr lang="nb-NO" sz="800" b="1" dirty="0">
                <a:latin typeface="Aptos" panose="020B0004020202020204" pitchFamily="34" charset="0"/>
                <a:ea typeface="Roboto" panose="02000000000000000000" pitchFamily="2" charset="0"/>
              </a:rPr>
              <a:t>Foto: Marie </a:t>
            </a:r>
            <a:r>
              <a:rPr lang="nb-NO" sz="800" b="1" dirty="0" err="1">
                <a:latin typeface="Aptos" panose="020B0004020202020204" pitchFamily="34" charset="0"/>
                <a:ea typeface="Roboto" panose="02000000000000000000" pitchFamily="2" charset="0"/>
              </a:rPr>
              <a:t>Myklatun</a:t>
            </a:r>
            <a:r>
              <a:rPr lang="nb-NO" sz="800" b="1" dirty="0">
                <a:latin typeface="Aptos" panose="020B0004020202020204" pitchFamily="34" charset="0"/>
                <a:ea typeface="Roboto" panose="02000000000000000000" pitchFamily="2" charset="0"/>
              </a:rPr>
              <a:t> </a:t>
            </a:r>
            <a:r>
              <a:rPr lang="nb-NO" sz="800" b="1" dirty="0" err="1">
                <a:latin typeface="Aptos" panose="020B0004020202020204" pitchFamily="34" charset="0"/>
                <a:ea typeface="Roboto" panose="02000000000000000000" pitchFamily="2" charset="0"/>
              </a:rPr>
              <a:t>Krosness</a:t>
            </a:r>
            <a:endParaRPr lang="nl-NL" sz="800" b="1" dirty="0">
              <a:latin typeface="Aptos" panose="020B0004020202020204" pitchFamily="34" charset="0"/>
              <a:ea typeface="Roboto" panose="02000000000000000000" pitchFamily="2" charset="0"/>
            </a:endParaRPr>
          </a:p>
        </p:txBody>
      </p:sp>
      <p:pic>
        <p:nvPicPr>
          <p:cNvPr id="7" name="Bilde 6" descr="Et bilde som inneholder person, sau, utendørs&#10;&#10;Automatisk generert beskrivelse">
            <a:extLst>
              <a:ext uri="{FF2B5EF4-FFF2-40B4-BE49-F238E27FC236}">
                <a16:creationId xmlns:a16="http://schemas.microsoft.com/office/drawing/2014/main" id="{73D7BE71-C9B6-4C06-CFA0-9BF5273D2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5933" y="878509"/>
            <a:ext cx="2345391" cy="312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428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F11EAB-FF32-BA49-0690-9DAA9162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Symptomer hos småfe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159A34D-4B5D-E9F2-5D6A-D797D9944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267" y="1167595"/>
            <a:ext cx="5072813" cy="342702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161925" indent="-161925"/>
            <a:r>
              <a:rPr lang="nb-NO" b="1">
                <a:solidFill>
                  <a:schemeClr val="tx2"/>
                </a:solidFill>
                <a:latin typeface="Aptos" panose="020B0004020202020204" pitchFamily="34" charset="0"/>
                <a:ea typeface="Roboto"/>
                <a:cs typeface="Roboto"/>
              </a:rPr>
              <a:t>Det er sau som normalt får de alvorligste symptomene</a:t>
            </a:r>
            <a:endParaRPr lang="nb-NO">
              <a:solidFill>
                <a:schemeClr val="tx2"/>
              </a:solidFill>
              <a:latin typeface="Aptos" panose="020B0004020202020204" pitchFamily="34" charset="0"/>
              <a:ea typeface="Roboto"/>
              <a:cs typeface="Roboto"/>
            </a:endParaRPr>
          </a:p>
          <a:p>
            <a:pPr marL="323850" lvl="1" indent="-161925"/>
            <a:r>
              <a:rPr lang="nb-NO" sz="1600">
                <a:latin typeface="Aptos" panose="020B0004020202020204" pitchFamily="34" charset="0"/>
                <a:ea typeface="Roboto"/>
                <a:cs typeface="Roboto"/>
              </a:rPr>
              <a:t>Feber og nedsatt allmenntilstand </a:t>
            </a:r>
          </a:p>
          <a:p>
            <a:pPr marL="323850" lvl="1" indent="-161925"/>
            <a:r>
              <a:rPr lang="nb-NO" sz="1600">
                <a:latin typeface="Aptos" panose="020B0004020202020204" pitchFamily="34" charset="0"/>
                <a:ea typeface="Roboto"/>
                <a:cs typeface="Roboto"/>
              </a:rPr>
              <a:t>Skummende sikling</a:t>
            </a:r>
          </a:p>
          <a:p>
            <a:pPr marL="323850" lvl="1" indent="-161925"/>
            <a:r>
              <a:rPr lang="nb-NO" sz="1600">
                <a:latin typeface="Aptos" panose="020B0004020202020204" pitchFamily="34" charset="0"/>
                <a:ea typeface="Roboto"/>
                <a:cs typeface="Roboto"/>
              </a:rPr>
              <a:t>Rennende nese og øyne</a:t>
            </a:r>
          </a:p>
          <a:p>
            <a:pPr marL="323850" lvl="1" indent="-161925"/>
            <a:r>
              <a:rPr lang="nb-NO" sz="1600">
                <a:latin typeface="Aptos" panose="020B0004020202020204" pitchFamily="34" charset="0"/>
                <a:ea typeface="Roboto"/>
                <a:cs typeface="Roboto"/>
              </a:rPr>
              <a:t>Betennelse i munnslimhinne med sår </a:t>
            </a:r>
            <a:br>
              <a:rPr lang="nb-NO" sz="1600">
                <a:latin typeface="Aptos" panose="020B0004020202020204" pitchFamily="34" charset="0"/>
                <a:ea typeface="Roboto"/>
                <a:cs typeface="Roboto"/>
              </a:rPr>
            </a:br>
            <a:r>
              <a:rPr lang="nb-NO" sz="1600">
                <a:latin typeface="Aptos" panose="020B0004020202020204" pitchFamily="34" charset="0"/>
                <a:ea typeface="Roboto"/>
                <a:cs typeface="Roboto"/>
              </a:rPr>
              <a:t>og skorper i og rundt munn/lepper</a:t>
            </a:r>
          </a:p>
          <a:p>
            <a:pPr marL="323850" lvl="1" indent="-161925"/>
            <a:r>
              <a:rPr lang="nb-NO" sz="1600">
                <a:latin typeface="Aptos" panose="020B0004020202020204" pitchFamily="34" charset="0"/>
                <a:ea typeface="Roboto"/>
                <a:cs typeface="Roboto"/>
              </a:rPr>
              <a:t>Hevelse i hodet, svullen tunge</a:t>
            </a:r>
          </a:p>
          <a:p>
            <a:pPr marL="323850" lvl="1" indent="-161925"/>
            <a:r>
              <a:rPr lang="nb-NO" sz="1600">
                <a:latin typeface="Aptos" panose="020B0004020202020204" pitchFamily="34" charset="0"/>
                <a:ea typeface="Roboto"/>
                <a:cs typeface="Roboto"/>
              </a:rPr>
              <a:t>Halthet</a:t>
            </a:r>
          </a:p>
          <a:p>
            <a:pPr marL="323850" lvl="1" indent="-161925"/>
            <a:r>
              <a:rPr lang="nb-NO" sz="1600">
                <a:latin typeface="Aptos" panose="020B0004020202020204" pitchFamily="34" charset="0"/>
                <a:ea typeface="Roboto"/>
                <a:cs typeface="Roboto"/>
              </a:rPr>
              <a:t>Betennelse i klauvranden</a:t>
            </a:r>
            <a:br>
              <a:rPr lang="nb-NO" sz="1600"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nb-NO" sz="1600">
              <a:latin typeface="Aptos" panose="020B00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61925" indent="-161925"/>
            <a:r>
              <a:rPr lang="nb-NO" sz="1700" b="1">
                <a:solidFill>
                  <a:schemeClr val="tx2"/>
                </a:solidFill>
                <a:latin typeface="Aptos" panose="020B0004020202020204" pitchFamily="34" charset="0"/>
                <a:ea typeface="Roboto"/>
                <a:cs typeface="Roboto"/>
              </a:rPr>
              <a:t>Hold nøye oppsyn med dyr i utsatte områder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0F9F4309-9503-558E-3CE2-C40BD8048CB9}"/>
              </a:ext>
            </a:extLst>
          </p:cNvPr>
          <p:cNvSpPr txBox="1"/>
          <p:nvPr/>
        </p:nvSpPr>
        <p:spPr>
          <a:xfrm>
            <a:off x="5061933" y="4039373"/>
            <a:ext cx="377065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800" b="1" dirty="0"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Sau med symptomer på </a:t>
            </a:r>
            <a:r>
              <a:rPr lang="nb-NO" sz="800" b="1" dirty="0" err="1"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blåtunge</a:t>
            </a:r>
            <a:r>
              <a:rPr lang="nb-NO" sz="800" b="1" dirty="0"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 og som sikler. Bildet er tatt av sau på en gård i Agder i september 2024.</a:t>
            </a:r>
          </a:p>
          <a:p>
            <a:r>
              <a:rPr lang="nb-NO" sz="800" b="1" dirty="0"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Foto: Annette Hegermann Kampen</a:t>
            </a:r>
          </a:p>
        </p:txBody>
      </p:sp>
      <p:pic>
        <p:nvPicPr>
          <p:cNvPr id="7" name="Bilde 6" descr="Et bilde som inneholder pattedyr, buskap, sau, snute&#10;&#10;Automatisk generert beskrivelse">
            <a:extLst>
              <a:ext uri="{FF2B5EF4-FFF2-40B4-BE49-F238E27FC236}">
                <a16:creationId xmlns:a16="http://schemas.microsoft.com/office/drawing/2014/main" id="{7E7D6A39-98DA-0579-756D-34FE506473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7867" y="1276000"/>
            <a:ext cx="3674724" cy="276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12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F11EAB-FF32-BA49-0690-9DAA9162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Symptomer hos storfe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159A34D-4B5D-E9F2-5D6A-D797D9944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267" y="1167595"/>
            <a:ext cx="5000805" cy="34270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61925" indent="-161925"/>
            <a:r>
              <a:rPr lang="nb-NO" sz="1700" b="1">
                <a:solidFill>
                  <a:schemeClr val="tx2"/>
                </a:solidFill>
                <a:latin typeface="Aptos" panose="020B0004020202020204" pitchFamily="34" charset="0"/>
                <a:ea typeface="Roboto"/>
                <a:cs typeface="Roboto"/>
              </a:rPr>
              <a:t>Storfe har ofte mildere symptomer enn sauer, noe som gjør dem vanskeligere å oppdage</a:t>
            </a:r>
            <a:endParaRPr lang="nb-NO">
              <a:solidFill>
                <a:schemeClr val="tx2"/>
              </a:solidFill>
              <a:latin typeface="Aptos" panose="020B0004020202020204" pitchFamily="34" charset="0"/>
              <a:ea typeface="Roboto"/>
              <a:cs typeface="Roboto"/>
            </a:endParaRPr>
          </a:p>
          <a:p>
            <a:pPr marL="323850" lvl="1" indent="-161925"/>
            <a:r>
              <a:rPr lang="nb-NO">
                <a:latin typeface="Aptos" panose="020B0004020202020204" pitchFamily="34" charset="0"/>
                <a:ea typeface="Roboto"/>
                <a:cs typeface="Roboto"/>
              </a:rPr>
              <a:t>Feber og nedsatt allmenntilstand</a:t>
            </a:r>
            <a:endParaRPr lang="nb-NO">
              <a:latin typeface="Aptos" panose="020B00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23850" lvl="1" indent="-161925"/>
            <a:r>
              <a:rPr lang="nb-NO" err="1">
                <a:latin typeface="Aptos" panose="020B0004020202020204" pitchFamily="34" charset="0"/>
                <a:ea typeface="Roboto"/>
                <a:cs typeface="Roboto"/>
              </a:rPr>
              <a:t>Neseflod</a:t>
            </a:r>
            <a:r>
              <a:rPr lang="nb-NO">
                <a:latin typeface="Aptos" panose="020B0004020202020204" pitchFamily="34" charset="0"/>
                <a:ea typeface="Roboto"/>
                <a:cs typeface="Roboto"/>
              </a:rPr>
              <a:t>, skorper og småsår rundt nese</a:t>
            </a:r>
          </a:p>
          <a:p>
            <a:pPr marL="323850" lvl="1" indent="-161925"/>
            <a:r>
              <a:rPr lang="nb-NO">
                <a:latin typeface="Aptos" panose="020B0004020202020204" pitchFamily="34" charset="0"/>
                <a:ea typeface="Roboto"/>
                <a:cs typeface="Roboto"/>
              </a:rPr>
              <a:t>Sårdannelser i munnen, sikling (3)</a:t>
            </a:r>
          </a:p>
          <a:p>
            <a:pPr marL="323850" lvl="1" indent="-161925"/>
            <a:r>
              <a:rPr lang="nb-NO">
                <a:latin typeface="Aptos" panose="020B0004020202020204" pitchFamily="34" charset="0"/>
                <a:ea typeface="Roboto"/>
                <a:cs typeface="Roboto"/>
              </a:rPr>
              <a:t>Hevelse og sårdannelser på spenene (4)</a:t>
            </a:r>
          </a:p>
          <a:p>
            <a:pPr marL="323850" lvl="1" indent="-161925"/>
            <a:r>
              <a:rPr lang="nb-NO">
                <a:latin typeface="Aptos" panose="020B0004020202020204" pitchFamily="34" charset="0"/>
                <a:ea typeface="Roboto"/>
                <a:cs typeface="Roboto"/>
              </a:rPr>
              <a:t>Hevelser i hode/nakke</a:t>
            </a:r>
          </a:p>
          <a:p>
            <a:pPr marL="323850" lvl="1" indent="-161925"/>
            <a:r>
              <a:rPr lang="nb-NO">
                <a:latin typeface="Aptos" panose="020B0004020202020204" pitchFamily="34" charset="0"/>
                <a:ea typeface="Roboto"/>
                <a:cs typeface="Roboto"/>
              </a:rPr>
              <a:t>Rennende øyne (5)</a:t>
            </a:r>
          </a:p>
          <a:p>
            <a:pPr marL="323850" lvl="1" indent="-161925"/>
            <a:r>
              <a:rPr lang="nb-NO">
                <a:latin typeface="Aptos" panose="020B0004020202020204" pitchFamily="34" charset="0"/>
                <a:ea typeface="Roboto"/>
                <a:cs typeface="Roboto"/>
              </a:rPr>
              <a:t>Hevelse og ømhet i klauvrand (6)</a:t>
            </a:r>
            <a:br>
              <a:rPr lang="nb-NO"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nb-NO">
              <a:latin typeface="Aptos" panose="020B00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61925" indent="-161925"/>
            <a:r>
              <a:rPr lang="nb-NO" sz="1700" b="1">
                <a:solidFill>
                  <a:schemeClr val="tx2"/>
                </a:solidFill>
                <a:latin typeface="Aptos" panose="020B0004020202020204" pitchFamily="34" charset="0"/>
                <a:ea typeface="Roboto"/>
                <a:cs typeface="Roboto"/>
              </a:rPr>
              <a:t>Hold nøye oppsyn med dyr i utsatte områder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F4D0B400-F253-8E7C-88B7-0B1A8EAA1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22107"/>
            <a:ext cx="1960398" cy="1317914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D964A948-0F91-7112-A163-262F26D14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0536" y="1504584"/>
            <a:ext cx="1943646" cy="1317914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CD592C6B-67FB-A6EE-D0BB-B71E1D4B8D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8912" y="2881109"/>
            <a:ext cx="1092256" cy="1816193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3142916C-51C9-05F2-8F74-1FEE92E17F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4288" y="2893053"/>
            <a:ext cx="1066855" cy="1828894"/>
          </a:xfrm>
          <a:prstGeom prst="rect">
            <a:avLst/>
          </a:prstGeom>
        </p:spPr>
      </p:pic>
      <p:sp>
        <p:nvSpPr>
          <p:cNvPr id="18" name="TekstSylinder 17">
            <a:extLst>
              <a:ext uri="{FF2B5EF4-FFF2-40B4-BE49-F238E27FC236}">
                <a16:creationId xmlns:a16="http://schemas.microsoft.com/office/drawing/2014/main" id="{5B8B4128-4E9D-048C-24F1-AAD0B9AAC909}"/>
              </a:ext>
            </a:extLst>
          </p:cNvPr>
          <p:cNvSpPr txBox="1"/>
          <p:nvPr/>
        </p:nvSpPr>
        <p:spPr>
          <a:xfrm>
            <a:off x="7978895" y="1942108"/>
            <a:ext cx="94071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800" b="1" dirty="0">
                <a:latin typeface="Aptos" panose="020B0004020202020204" pitchFamily="34" charset="0"/>
                <a:ea typeface="Roboto" panose="02000000000000000000" pitchFamily="2" charset="0"/>
              </a:rPr>
              <a:t>Foto: Evert van </a:t>
            </a:r>
            <a:r>
              <a:rPr lang="nb-NO" sz="800" b="1" dirty="0" err="1">
                <a:latin typeface="Aptos" panose="020B0004020202020204" pitchFamily="34" charset="0"/>
                <a:ea typeface="Roboto" panose="02000000000000000000" pitchFamily="2" charset="0"/>
              </a:rPr>
              <a:t>Leeuwen</a:t>
            </a:r>
            <a:r>
              <a:rPr lang="nb-NO" sz="800" b="1" dirty="0">
                <a:latin typeface="Aptos" panose="020B0004020202020204" pitchFamily="34" charset="0"/>
                <a:ea typeface="Roboto" panose="02000000000000000000" pitchFamily="2" charset="0"/>
              </a:rPr>
              <a:t> og Roger </a:t>
            </a:r>
            <a:r>
              <a:rPr lang="nb-NO" sz="800" b="1" dirty="0" err="1">
                <a:latin typeface="Aptos" panose="020B0004020202020204" pitchFamily="34" charset="0"/>
                <a:ea typeface="Roboto" panose="02000000000000000000" pitchFamily="2" charset="0"/>
              </a:rPr>
              <a:t>Vrouenraets</a:t>
            </a:r>
            <a:r>
              <a:rPr lang="nb-NO" sz="800" b="1" dirty="0">
                <a:latin typeface="Aptos" panose="020B0004020202020204" pitchFamily="34" charset="0"/>
                <a:ea typeface="Roboto" panose="02000000000000000000" pitchFamily="2" charset="0"/>
              </a:rPr>
              <a:t>. </a:t>
            </a:r>
            <a:br>
              <a:rPr lang="nb-NO" sz="800" b="1" dirty="0">
                <a:latin typeface="Aptos" panose="020B0004020202020204" pitchFamily="34" charset="0"/>
                <a:ea typeface="Roboto" panose="02000000000000000000" pitchFamily="2" charset="0"/>
              </a:rPr>
            </a:br>
            <a:r>
              <a:rPr lang="nb-NO" sz="800" b="1" dirty="0">
                <a:latin typeface="Aptos" panose="020B0004020202020204" pitchFamily="34" charset="0"/>
                <a:ea typeface="Roboto" panose="02000000000000000000" pitchFamily="2" charset="0"/>
              </a:rPr>
              <a:t>Fra brosjyren «Beredskap </a:t>
            </a:r>
            <a:r>
              <a:rPr lang="nb-NO" sz="800" b="1" dirty="0" err="1">
                <a:latin typeface="Aptos" panose="020B0004020202020204" pitchFamily="34" charset="0"/>
                <a:ea typeface="Roboto" panose="02000000000000000000" pitchFamily="2" charset="0"/>
              </a:rPr>
              <a:t>Blåtunge</a:t>
            </a:r>
            <a:r>
              <a:rPr lang="nb-NO" sz="800" b="1" dirty="0">
                <a:latin typeface="Aptos" panose="020B0004020202020204" pitchFamily="34" charset="0"/>
                <a:ea typeface="Roboto" panose="02000000000000000000" pitchFamily="2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789970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F11EAB-FF32-BA49-0690-9DAA9162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Hvordan beskytte dyra mot smitte?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159A34D-4B5D-E9F2-5D6A-D797D9944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267" y="1167595"/>
            <a:ext cx="4426874" cy="366801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161925" indent="-161925"/>
            <a:r>
              <a:rPr lang="nb-NO" dirty="0">
                <a:latin typeface="Aptos" panose="020B0004020202020204" pitchFamily="34" charset="0"/>
                <a:ea typeface="Roboto"/>
                <a:cs typeface="Roboto"/>
              </a:rPr>
              <a:t>Sviknotten er mest aktiv ved soloppgang og solnedgang, og dyra stikkes hovedsakelig utendørs</a:t>
            </a:r>
          </a:p>
          <a:p>
            <a:pPr marL="161925" indent="-161925"/>
            <a:r>
              <a:rPr lang="nb-NO" dirty="0">
                <a:latin typeface="Aptos" panose="020B0004020202020204" pitchFamily="34" charset="0"/>
                <a:ea typeface="Roboto"/>
                <a:cs typeface="Roboto"/>
              </a:rPr>
              <a:t>Reduser risikoen for smitte ved å beskytte dyra mot sviknott:</a:t>
            </a:r>
          </a:p>
          <a:p>
            <a:pPr marL="323850" lvl="1" indent="-161925"/>
            <a:r>
              <a:rPr lang="nb-NO" dirty="0">
                <a:latin typeface="Aptos" panose="020B0004020202020204" pitchFamily="34" charset="0"/>
                <a:ea typeface="Roboto"/>
                <a:cs typeface="Roboto"/>
              </a:rPr>
              <a:t>Ta dyr inn om kvelden og natta</a:t>
            </a:r>
            <a:endParaRPr lang="nb-NO" dirty="0">
              <a:latin typeface="Aptos" panose="020B00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23850" lvl="1" indent="-161925"/>
            <a:r>
              <a:rPr lang="nb-NO" dirty="0">
                <a:latin typeface="Aptos" panose="020B0004020202020204" pitchFamily="34" charset="0"/>
                <a:ea typeface="Roboto"/>
                <a:cs typeface="Roboto"/>
              </a:rPr>
              <a:t>Velg tørre og vindutsatte beiteområder</a:t>
            </a:r>
          </a:p>
          <a:p>
            <a:pPr marL="323850" lvl="1" indent="-161925"/>
            <a:r>
              <a:rPr lang="nb-NO" dirty="0">
                <a:latin typeface="Aptos" panose="020B0004020202020204" pitchFamily="34" charset="0"/>
                <a:ea typeface="Roboto"/>
                <a:cs typeface="Roboto"/>
              </a:rPr>
              <a:t>Unngå beiteområder nær vann og vegetasjon som tiltrekker sviknott</a:t>
            </a:r>
          </a:p>
          <a:p>
            <a:pPr marL="323850" lvl="1" indent="-161925"/>
            <a:r>
              <a:rPr lang="nb-NO" dirty="0">
                <a:latin typeface="Aptos" panose="020B0004020202020204" pitchFamily="34" charset="0"/>
                <a:ea typeface="Roboto"/>
                <a:cs typeface="Roboto"/>
              </a:rPr>
              <a:t>Unngå enhver dyresamling</a:t>
            </a:r>
            <a:br>
              <a:rPr lang="nb-NO" dirty="0">
                <a:latin typeface="Aptos" panose="020B0004020202020204" pitchFamily="34" charset="0"/>
                <a:ea typeface="Roboto"/>
                <a:cs typeface="Roboto"/>
              </a:rPr>
            </a:br>
            <a:endParaRPr lang="nb-NO" dirty="0">
              <a:latin typeface="Aptos" panose="020B0004020202020204" pitchFamily="34" charset="0"/>
              <a:ea typeface="Roboto"/>
              <a:cs typeface="Roboto"/>
            </a:endParaRPr>
          </a:p>
          <a:p>
            <a:pPr marL="161850" indent="-161925"/>
            <a:r>
              <a:rPr lang="nb-NO" dirty="0">
                <a:latin typeface="Aptos" panose="020B0004020202020204" pitchFamily="34" charset="0"/>
                <a:ea typeface="Roboto"/>
                <a:cs typeface="Roboto"/>
              </a:rPr>
              <a:t>Stor usikkerhet rundt effekt av antiparasittære insektmidler på sviknott</a:t>
            </a:r>
            <a:endParaRPr lang="en-US" dirty="0">
              <a:latin typeface="Aptos" panose="020B0004020202020204" pitchFamily="34" charset="0"/>
              <a:ea typeface="Roboto"/>
              <a:cs typeface="Roboto"/>
            </a:endParaRPr>
          </a:p>
          <a:p>
            <a:pPr marL="161925" lvl="1" indent="0">
              <a:buNone/>
            </a:pPr>
            <a:endParaRPr lang="nb-NO" dirty="0">
              <a:latin typeface="Roboto"/>
              <a:ea typeface="Roboto"/>
              <a:cs typeface="Roboto"/>
            </a:endParaRPr>
          </a:p>
        </p:txBody>
      </p:sp>
      <p:pic>
        <p:nvPicPr>
          <p:cNvPr id="5" name="Bilde 4" descr="Et bilde som inneholder kveg, gjerde, buskap, Melkeku&#10;&#10;Automatisk generert beskrivelse">
            <a:extLst>
              <a:ext uri="{FF2B5EF4-FFF2-40B4-BE49-F238E27FC236}">
                <a16:creationId xmlns:a16="http://schemas.microsoft.com/office/drawing/2014/main" id="{B66628AA-0E2C-F4A8-9A53-6EF738D5349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73"/>
          <a:stretch/>
        </p:blipFill>
        <p:spPr>
          <a:xfrm>
            <a:off x="4739794" y="1256359"/>
            <a:ext cx="4144969" cy="2926396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E6056209-62D7-D7C4-3927-512A04005D4C}"/>
              </a:ext>
            </a:extLst>
          </p:cNvPr>
          <p:cNvSpPr txBox="1"/>
          <p:nvPr/>
        </p:nvSpPr>
        <p:spPr>
          <a:xfrm>
            <a:off x="4646141" y="4182754"/>
            <a:ext cx="427859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800" b="1" dirty="0"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Illustrasjonsfoto: Hold dyr innendørs om natta for å redusere smitterisikoen. </a:t>
            </a:r>
            <a:br>
              <a:rPr lang="nb-NO" sz="800" b="1" dirty="0"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nb-NO" sz="800" b="1" dirty="0"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Foto: Animalia / Grethe Ringdal</a:t>
            </a:r>
          </a:p>
        </p:txBody>
      </p:sp>
    </p:spTree>
    <p:extLst>
      <p:ext uri="{BB962C8B-B14F-4D97-AF65-F5344CB8AC3E}">
        <p14:creationId xmlns:p14="http://schemas.microsoft.com/office/powerpoint/2010/main" val="691944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F11EAB-FF32-BA49-0690-9DAA9162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Hva gjør du ved mistanke om </a:t>
            </a:r>
            <a:r>
              <a:rPr lang="nb-NO" b="1" err="1"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blåtunge</a:t>
            </a:r>
            <a:r>
              <a:rPr lang="nb-NO" b="1">
                <a:latin typeface="Aptos" panose="020B00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159A34D-4B5D-E9F2-5D6A-D797D9944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268" y="1167595"/>
            <a:ext cx="3859813" cy="34270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61925" indent="-161925"/>
            <a:r>
              <a:rPr lang="nb-NO" dirty="0">
                <a:latin typeface="Aptos" panose="020B0004020202020204" pitchFamily="34" charset="0"/>
                <a:ea typeface="Roboto"/>
                <a:cs typeface="Roboto"/>
              </a:rPr>
              <a:t>Ta kontakt med din praktiserende veterinær</a:t>
            </a:r>
          </a:p>
          <a:p>
            <a:pPr marL="161925" indent="-161925"/>
            <a:r>
              <a:rPr lang="nb-NO" dirty="0">
                <a:latin typeface="Aptos" panose="020B0004020202020204" pitchFamily="34" charset="0"/>
                <a:ea typeface="Roboto"/>
                <a:cs typeface="Roboto"/>
              </a:rPr>
              <a:t>Varsle Mattilsynet umiddelbart </a:t>
            </a:r>
            <a:br>
              <a:rPr lang="nb-NO" dirty="0">
                <a:latin typeface="Aptos" panose="020B0004020202020204" pitchFamily="34" charset="0"/>
                <a:ea typeface="Roboto"/>
                <a:cs typeface="Roboto"/>
              </a:rPr>
            </a:br>
            <a:r>
              <a:rPr lang="nb-NO" dirty="0">
                <a:latin typeface="Aptos" panose="020B0004020202020204" pitchFamily="34" charset="0"/>
                <a:ea typeface="Roboto"/>
                <a:cs typeface="Roboto"/>
              </a:rPr>
              <a:t>Tlf. 22 40 00 00</a:t>
            </a:r>
          </a:p>
          <a:p>
            <a:pPr marL="0" indent="0">
              <a:buNone/>
            </a:pPr>
            <a:endParaRPr lang="nb-NO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kstSylinder 6">
            <a:extLst>
              <a:ext uri="{FF2B5EF4-FFF2-40B4-BE49-F238E27FC236}">
                <a16:creationId xmlns:a16="http://schemas.microsoft.com/office/drawing/2014/main" id="{3A082B77-35F4-7199-919F-FE47E0D5465D}"/>
              </a:ext>
            </a:extLst>
          </p:cNvPr>
          <p:cNvSpPr txBox="1"/>
          <p:nvPr/>
        </p:nvSpPr>
        <p:spPr>
          <a:xfrm>
            <a:off x="4377612" y="4370054"/>
            <a:ext cx="2133318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800" b="1" dirty="0">
                <a:latin typeface="Aptos" panose="020B0004020202020204" pitchFamily="34" charset="0"/>
                <a:ea typeface="Roboto" panose="02000000000000000000" pitchFamily="2" charset="0"/>
              </a:rPr>
              <a:t>Sau med symptomer på </a:t>
            </a:r>
            <a:r>
              <a:rPr lang="nb-NO" sz="800" b="1" dirty="0" err="1">
                <a:latin typeface="Aptos" panose="020B0004020202020204" pitchFamily="34" charset="0"/>
                <a:ea typeface="Roboto" panose="02000000000000000000" pitchFamily="2" charset="0"/>
              </a:rPr>
              <a:t>blåtunge</a:t>
            </a:r>
            <a:r>
              <a:rPr lang="nb-NO" sz="800" b="1" dirty="0">
                <a:latin typeface="Aptos" panose="020B0004020202020204" pitchFamily="34" charset="0"/>
                <a:ea typeface="Roboto" panose="02000000000000000000" pitchFamily="2" charset="0"/>
              </a:rPr>
              <a:t>. Bildene viser sau fra en gård i Kristiansand og er tatt 11. september 2024.</a:t>
            </a:r>
          </a:p>
          <a:p>
            <a:r>
              <a:rPr lang="nb-NO" sz="800" b="1" dirty="0">
                <a:latin typeface="Aptos" panose="020B0004020202020204" pitchFamily="34" charset="0"/>
                <a:ea typeface="Roboto" panose="02000000000000000000" pitchFamily="2" charset="0"/>
              </a:rPr>
              <a:t>Foto: Annette Hegermann Kampen</a:t>
            </a:r>
          </a:p>
          <a:p>
            <a:endParaRPr lang="nb-NO" sz="800" b="1" dirty="0">
              <a:latin typeface="Aptos" panose="020B0004020202020204" pitchFamily="34" charset="0"/>
              <a:ea typeface="Roboto" panose="02000000000000000000" pitchFamily="2" charset="0"/>
            </a:endParaRPr>
          </a:p>
        </p:txBody>
      </p:sp>
      <p:pic>
        <p:nvPicPr>
          <p:cNvPr id="7" name="Bilde 6" descr="Et bilde som inneholder pattedyr, sau, buskap, geit&#10;&#10;Automatisk generert beskrivelse">
            <a:extLst>
              <a:ext uri="{FF2B5EF4-FFF2-40B4-BE49-F238E27FC236}">
                <a16:creationId xmlns:a16="http://schemas.microsoft.com/office/drawing/2014/main" id="{CA22D589-9A0C-354C-4DF8-B4FA453C9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8610" y="1291573"/>
            <a:ext cx="2052320" cy="3078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190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ANIMALIA">
  <a:themeElements>
    <a:clrScheme name="Animalia_fargemal">
      <a:dk1>
        <a:srgbClr val="000000"/>
      </a:dk1>
      <a:lt1>
        <a:srgbClr val="FFFFFF"/>
      </a:lt1>
      <a:dk2>
        <a:srgbClr val="004869"/>
      </a:dk2>
      <a:lt2>
        <a:srgbClr val="E5ECF0"/>
      </a:lt2>
      <a:accent1>
        <a:srgbClr val="004869"/>
      </a:accent1>
      <a:accent2>
        <a:srgbClr val="A5AE24"/>
      </a:accent2>
      <a:accent3>
        <a:srgbClr val="F39200"/>
      </a:accent3>
      <a:accent4>
        <a:srgbClr val="0095DB"/>
      </a:accent4>
      <a:accent5>
        <a:srgbClr val="D4310E"/>
      </a:accent5>
      <a:accent6>
        <a:srgbClr val="4C5747"/>
      </a:accent6>
      <a:hlink>
        <a:srgbClr val="C42D0C"/>
      </a:hlink>
      <a:folHlink>
        <a:srgbClr val="C42D0C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empet heltrukket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/>
      <a:lstStyle/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y mal under arbeid" id="{F6E26CE8-B942-4642-87DB-7960D8768AD2}" vid="{0B615F7A-E8B3-407E-9A0A-46C818BAF86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540DC06-A78A-425B-BF84-230CCCE058AA}">
  <we:reference id="9e9a702b-b4c8-4e5a-bf32-c82a9db4bc85" version="1.1.0.0" store="EXCatalog" storeType="EXCatalog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A9740FCD052EC45A2EC381210FF4AF2" ma:contentTypeVersion="4" ma:contentTypeDescription="Opprett et nytt dokument." ma:contentTypeScope="" ma:versionID="a74c9ef44c9dcf64a6c02f26fb6cb799">
  <xsd:schema xmlns:xsd="http://www.w3.org/2001/XMLSchema" xmlns:xs="http://www.w3.org/2001/XMLSchema" xmlns:p="http://schemas.microsoft.com/office/2006/metadata/properties" xmlns:ns2="55398916-c30b-4f11-a123-bf6a05ba84fb" targetNamespace="http://schemas.microsoft.com/office/2006/metadata/properties" ma:root="true" ma:fieldsID="9be236c2bbfa84204b79d284ee2736e6" ns2:_="">
    <xsd:import namespace="55398916-c30b-4f11-a123-bf6a05ba84f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398916-c30b-4f11-a123-bf6a05ba84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209D58-7560-4490-BCCB-1B8A0FC402E7}">
  <ds:schemaRefs>
    <ds:schemaRef ds:uri="55398916-c30b-4f11-a123-bf6a05ba84f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2C04AA0-9983-44E3-8FE7-67DF7184D0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602CEC-FB6C-4AF6-9F7B-85EBFEE5B034}">
  <ds:schemaRefs>
    <ds:schemaRef ds:uri="55398916-c30b-4f11-a123-bf6a05ba84f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Animalia PPT 16-9 Norsk Mai 2024</Template>
  <TotalTime>21</TotalTime>
  <Words>817</Words>
  <Application>Microsoft Office PowerPoint</Application>
  <PresentationFormat>Skjermfremvisning (16:9)</PresentationFormat>
  <Paragraphs>83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1" baseType="lpstr">
      <vt:lpstr>TemaANIMALIA</vt:lpstr>
      <vt:lpstr>Blåtunge påvist i Norge  – sjukdom, symptom og smittevern</vt:lpstr>
      <vt:lpstr>Hva er blåtunge?</vt:lpstr>
      <vt:lpstr>Sjukdomsoversikt – hvordan sprer blåtunge seg? </vt:lpstr>
      <vt:lpstr>Sjukdomsoversikt – to veier til Norge</vt:lpstr>
      <vt:lpstr>Når bør du mistenke blåtunge?</vt:lpstr>
      <vt:lpstr>Symptomer hos småfe</vt:lpstr>
      <vt:lpstr>Symptomer hos storfe</vt:lpstr>
      <vt:lpstr>Hvordan beskytte dyra mot smitte?</vt:lpstr>
      <vt:lpstr>Hva gjør du ved mistanke om blåtunge?</vt:lpstr>
      <vt:lpstr>Mer informasjon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Blåtunge påvist i Norge – sykdom, symptom og smittevern</dc:title>
  <dc:creator>Ingrid Fossnes</dc:creator>
  <cp:lastModifiedBy>Marianne Vangsøy</cp:lastModifiedBy>
  <cp:revision>6</cp:revision>
  <cp:lastPrinted>2017-12-14T11:35:23Z</cp:lastPrinted>
  <dcterms:created xsi:type="dcterms:W3CDTF">2024-09-10T06:51:11Z</dcterms:created>
  <dcterms:modified xsi:type="dcterms:W3CDTF">2024-10-01T06:42:12Z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0x010100FA9740FCD052EC45A2EC381210FF4AF2</vt:lpwstr>
  </property>
</Properties>
</file>